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95" r:id="rId3"/>
    <p:sldId id="261" r:id="rId4"/>
    <p:sldId id="266" r:id="rId5"/>
    <p:sldId id="268" r:id="rId6"/>
    <p:sldId id="259" r:id="rId7"/>
    <p:sldId id="267" r:id="rId8"/>
    <p:sldId id="269" r:id="rId9"/>
    <p:sldId id="338" r:id="rId10"/>
    <p:sldId id="275" r:id="rId11"/>
    <p:sldId id="276" r:id="rId12"/>
    <p:sldId id="277" r:id="rId13"/>
    <p:sldId id="278" r:id="rId14"/>
    <p:sldId id="281" r:id="rId15"/>
    <p:sldId id="282" r:id="rId16"/>
    <p:sldId id="283" r:id="rId17"/>
    <p:sldId id="279" r:id="rId18"/>
    <p:sldId id="280" r:id="rId19"/>
    <p:sldId id="284" r:id="rId20"/>
    <p:sldId id="285" r:id="rId21"/>
    <p:sldId id="286" r:id="rId22"/>
    <p:sldId id="287" r:id="rId23"/>
    <p:sldId id="290" r:id="rId24"/>
    <p:sldId id="291" r:id="rId25"/>
    <p:sldId id="292" r:id="rId26"/>
    <p:sldId id="293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7" r:id="rId37"/>
    <p:sldId id="304" r:id="rId38"/>
    <p:sldId id="308" r:id="rId39"/>
    <p:sldId id="309" r:id="rId40"/>
    <p:sldId id="310" r:id="rId41"/>
    <p:sldId id="313" r:id="rId42"/>
    <p:sldId id="314" r:id="rId43"/>
    <p:sldId id="315" r:id="rId44"/>
    <p:sldId id="327" r:id="rId45"/>
    <p:sldId id="328" r:id="rId46"/>
    <p:sldId id="329" r:id="rId47"/>
    <p:sldId id="317" r:id="rId48"/>
    <p:sldId id="318" r:id="rId49"/>
    <p:sldId id="322" r:id="rId50"/>
    <p:sldId id="330" r:id="rId51"/>
    <p:sldId id="331" r:id="rId52"/>
    <p:sldId id="334" r:id="rId53"/>
    <p:sldId id="335" r:id="rId54"/>
    <p:sldId id="336" r:id="rId55"/>
    <p:sldId id="337" r:id="rId56"/>
    <p:sldId id="339" r:id="rId57"/>
    <p:sldId id="332" r:id="rId58"/>
    <p:sldId id="311" r:id="rId59"/>
    <p:sldId id="333" r:id="rId60"/>
    <p:sldId id="262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5773"/>
    <a:srgbClr val="6DCDEF"/>
    <a:srgbClr val="28B6E8"/>
    <a:srgbClr val="1490BC"/>
    <a:srgbClr val="0F6D8F"/>
    <a:srgbClr val="10779C"/>
    <a:srgbClr val="FFC600"/>
    <a:srgbClr val="19B0E5"/>
    <a:srgbClr val="0D6381"/>
    <a:srgbClr val="03C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4660"/>
  </p:normalViewPr>
  <p:slideViewPr>
    <p:cSldViewPr>
      <p:cViewPr varScale="1">
        <p:scale>
          <a:sx n="57" d="100"/>
          <a:sy n="57" d="100"/>
        </p:scale>
        <p:origin x="8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6:24:48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24575,'0'0'0,"0"-1"0,0 0 0,0 1 0,0-1 0,0 1 0,0-1 0,0 0 0,0 1 0,0-1 0,1 1 0,-1-1 0,0 0 0,0 1 0,1-1 0,-1 1 0,0-1 0,1 1 0,-1-1 0,1 1 0,-1 0 0,1-1 0,-1 1 0,1-1 0,-1 1 0,1 0 0,0-1 0,10-4 0,1 0 0,1 0 0,-1 1 0,0 1 0,1 0 0,0 1 0,-1 0 0,16 0 0,0-1 0,572-26 0,-501 28 0,309-2-546,98 1-2184,97 2-547,94 0 499,88 1 1684,75 0-385,60 0 668,4125-1-2708,-4531 0 4117,-121 0 767,-106 0 4715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1:55:43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1515 24575,'0'-3'0,"1"0"0,0-1 0,1 1 0,-1 0 0,0 0 0,1 0 0,0 0 0,0 1 0,3-5 0,-1 0 0,8-7 0,0 1 0,0 0 0,1 0 0,1 1 0,28-18 0,0-3 0,-32 25 0,1-1 0,-1 2 0,1 0 0,23-12 0,-30 17 0,0 1 0,-1 0 0,1 0 0,0 0 0,-1 1 0,1 0 0,0-1 0,0 1 0,0 0 0,-1 1 0,1-1 0,0 1 0,0-1 0,-1 1 0,1 0 0,0 0 0,-1 1 0,1-1 0,-1 1 0,0 0 0,5 3 0,18 13 0,-13-8 0,0-2 0,1 1 0,20 9 0,-29-17 0,-1 1 0,0-1 0,0 0 0,0 0 0,1 0 0,-1 0 0,0-1 0,1 0 0,-1 0 0,1 0 0,-1 0 0,0-1 0,1 1 0,-1-1 0,0 0 0,1-1 0,3-1 0,21-13 0,0 0 0,-1-2 0,-1-1 0,27-26 0,15-9 0,-65 51 0,1-1 0,0 2 0,0-1 0,0 1 0,1-1 0,-1 2 0,0-1 0,1 0 0,-1 1 0,1 0 0,0 0 0,-1 1 0,1 0 0,0 0 0,-1 0 0,1 0 0,0 1 0,-1 0 0,1 0 0,-1 1 0,1 0 0,-1 0 0,0 0 0,0 0 0,0 1 0,0 0 0,0 0 0,0 0 0,6 6 0,-9-7 0,0-1 0,0 0 0,0 0 0,0 0 0,1 0 0,-1 0 0,0 0 0,0-1 0,1 1 0,-1-1 0,0 1 0,0-1 0,1 0 0,-1 0 0,0 0 0,1 0 0,-1 0 0,0-1 0,1 1 0,-1-1 0,0 0 0,0 1 0,1-1 0,-1 0 0,0 0 0,0 0 0,0-1 0,2-1 0,6-4 0,0-1 0,0-1 0,-1 0 0,9-10 0,-9 8 0,123-118 0,-116 116 0,1 0 0,0 0 0,0 2 0,2 0 0,-1 1 0,35-13 0,-48 22 0,0-1 0,0 1 0,1 0 0,-1 0 0,0 1 0,1 0 0,-1 0 0,1 0 0,-1 0 0,0 1 0,1 0 0,-1 0 0,8 3 0,0 1 0,0 1 0,0 1 0,19 14 0,-16-11 0,-10-6 0,-1-1 0,1-1 0,0 1 0,0-1 0,0 0 0,0 0 0,0-1 0,1 0 0,-1 0 0,0 0 0,0-1 0,1 0 0,-1 0 0,1 0 0,-1-1 0,0 0 0,12-3 0,5-4 0,0-1 0,-1-1 0,31-18 0,18-8 0,-44 27 0,0 0 0,0 2 0,1 1 0,1 1 0,-1 2 0,40 0 0,-62 2 0,1 0 0,-1 0 0,0-1 0,0 1 0,0-1 0,0-1 0,0 1 0,0-1 0,-1 0 0,1 0 0,9-8 0,3-4 0,30-34 0,-6 6 0,-31 33 0,0 1 0,0 1 0,1-1 0,0 2 0,1 0 0,-1 0 0,1 1 0,1 1 0,15-5 0,-23 8 0,-1 1 0,1 0 0,0 0 0,-1 1 0,1 0 0,0 0 0,-1 0 0,1 1 0,0-1 0,-1 2 0,1-1 0,-1 0 0,1 1 0,-1 0 0,0 0 0,0 1 0,0-1 0,0 1 0,0 0 0,0 1 0,-1-1 0,0 1 0,1 0 0,-1 0 0,6 8 0,9 19 0,-16-26 0,1 1 0,-1 0 0,1-1 0,0 1 0,0-1 0,8 7 0,-11-12 0,0 1 0,0 0 0,1-1 0,-1 1 0,0-1 0,1 0 0,-1 1 0,0-1 0,0 0 0,1 0 0,-1 0 0,0 0 0,1 0 0,-1 0 0,0 0 0,1 0 0,-1-1 0,0 1 0,1 0 0,-1-1 0,0 1 0,0-1 0,0 1 0,1-1 0,-1 0 0,0 0 0,0 1 0,0-1 0,0 0 0,0 0 0,1-2 0,29-33 0,-30 34 0,11-15 0,1 1 0,0 0 0,1 1 0,1 0 0,0 1 0,22-15 0,-25 21 0,0 1 0,1 0 0,0 1 0,0 0 0,0 1 0,1 0 0,-1 1 0,1 1 0,28-4 0,-29 7 0,-1-1 0,0-1 0,-1 0 0,1 0 0,0-2 0,-1 1 0,1-1 0,-1-1 0,0 0 0,0-1 0,-1 0 0,0 0 0,18-15 0,-5 0 0,3-3 0,1 1 0,1 0 0,2 3 0,54-31 0,-81 50 0,0-1 0,0 1 0,0 0 0,0 0 0,0 1 0,0-1 0,1 1 0,-1-1 0,0 1 0,0 0 0,1 0 0,-1 0 0,0 1 0,0-1 0,1 1 0,-1 0 0,0 0 0,0 0 0,0 0 0,4 2 0,-1 1 0,0 1 0,-1-1 0,1 1 0,-1 0 0,0 0 0,0 1 0,8 11 0,-11-15 0,-1 1 0,1-1 0,0 0 0,0 0 0,0 0 0,0 0 0,0-1 0,1 1 0,-1-1 0,0 1 0,1-1 0,-1 0 0,1 0 0,0 0 0,-1 0 0,1 0 0,0 0 0,-1-1 0,1 0 0,0 1 0,0-1 0,0 0 0,-1 0 0,1 0 0,0-1 0,0 1 0,-1-1 0,1 0 0,0 1 0,-1-1 0,1 0 0,0-1 0,-1 1 0,1 0 0,1-2 0,9-6 0,0 1 0,-1-2 0,0 0 0,-1 0 0,12-14 0,-17 18 0,17-20 0,45-36 0,-60 55 0,1 1 0,0 0 0,1 0 0,-1 1 0,1 0 0,0 1 0,0 0 0,1 0 0,17-3 0,-3 4 0,-14 1 0,0 1 0,-1-1 0,1 0 0,0-1 0,-1-1 0,0 1 0,0-2 0,10-5 0,104-76-1130,-120 83 895,40-29-6591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1:55:4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2019 24575,'1'3'0,"0"0"0,0 0 0,0-1 0,1 1 0,-1 0 0,1-1 0,0 1 0,0-1 0,0 0 0,3 3 0,4 7 0,0-1 0,-6-4 0,2-1 0,-1 0 0,1 0 0,0 0 0,0-1 0,7 6 0,-10-10 0,0 0 0,0 0 0,0 0 0,0 0 0,0 0 0,0 0 0,1-1 0,-1 1 0,0-1 0,0 1 0,1-1 0,-1 0 0,0 0 0,1 0 0,-1 0 0,0 0 0,1-1 0,-1 1 0,0-1 0,0 0 0,1 1 0,-1-1 0,0 0 0,3-2 0,2-1 0,1-1 0,-1 0 0,0-1 0,0 0 0,-1 0 0,9-11 0,21-18 0,-29 28 0,1 1 0,0 0 0,0 0 0,1 1 0,0 0 0,0 0 0,0 1 0,0 0 0,1 1 0,-1 0 0,1 0 0,0 1 0,0 0 0,0 1 0,0 0 0,19 2 0,-18 0 0,-1 0 0,0-1 0,0 0 0,1 0 0,-1-1 0,0 0 0,0-1 0,0-1 0,0 1 0,0-1 0,13-7 0,-10 4 0,229-93 0,-210 88 0,1 2 0,0 1 0,0 1 0,1 2 0,58-1 0,-64 10 0,-25-3 0,-1 0 0,1 0 0,0-1 0,-1 1 0,1-1 0,0 1 0,-1-1 0,1 0 0,0 0 0,-1-1 0,1 1 0,0 0 0,-1-1 0,1 0 0,-1 1 0,1-1 0,-1 0 0,1 0 0,-1-1 0,1 1 0,2-2 0,11-12 0,15-14 0,53-37 0,-73 59 0,1 0 0,0 0 0,1 1 0,0 0 0,0 1 0,0 1 0,0 0 0,25-4 0,-31 8 0,-1 0 0,0 0 0,1 1 0,-1 0 0,0 0 0,1 0 0,-1 1 0,0 0 0,9 4 0,-11-4 0,1 0 0,-1 0 0,1 0 0,0-1 0,0 1 0,0-1 0,0-1 0,0 1 0,0-1 0,0 0 0,0 0 0,0 0 0,0-1 0,0 1 0,9-3 0,12-9 0,1-1 0,-2-1 0,35-26 0,-42 27 0,0 0 0,1 2 0,1 0 0,0 1 0,0 0 0,1 2 0,30-8 0,-43 15 0,0 0 0,0 1 0,0 1 0,14 1 0,-17-1 0,1 0 0,0-1 0,-1 1 0,1-1 0,0 0 0,-1-1 0,1 1 0,0-1 0,-1 0 0,9-3 0,-3-3 0,1 1 0,-1-2 0,0 0 0,-1 0 0,12-13 0,21-15 0,-40 34 0,232-155 0,-228 152 0,0 2 0,1-1 0,-1 1 0,1 0 0,0 0 0,-1 1 0,15-2 0,-18 4 0,-1 0 0,1 0 0,0 0 0,-1 1 0,1-1 0,-1 1 0,1 0 0,0 0 0,-1 0 0,0 0 0,1 1 0,-1 0 0,0-1 0,0 1 0,0 0 0,0 0 0,0 1 0,5 4 0,15 24 0,-20-26 0,0 0 0,0-1 0,0 0 0,0 1 0,1-1 0,0 0 0,0-1 0,4 4 0,-7-6 0,1-1 0,-1 1 0,0-1 0,0 0 0,1 0 0,-1 1 0,0-1 0,0 0 0,1 0 0,-1 0 0,0 0 0,1 0 0,-1-1 0,0 1 0,0 0 0,1-1 0,-1 1 0,0-1 0,0 1 0,0-1 0,1 1 0,-1-1 0,0 0 0,0 0 0,1-1 0,28-26 0,-21 18 0,44-42 0,115-87 0,-160 133 0,0 2 0,0-1 0,0 1 0,0 0 0,1 1 0,14-5 0,-19 7 0,0 1 0,1-1 0,-1 1 0,0 0 0,0 0 0,0 0 0,0 0 0,0 1 0,0-1 0,1 1 0,-1 0 0,-1 1 0,1-1 0,0 1 0,0 0 0,0-1 0,3 4 0,-5-3 0,0-1 0,0 1 0,0-1 0,0 0 0,1 0 0,-1 0 0,0 0 0,0 0 0,1 0 0,-1-1 0,1 1 0,-1-1 0,0 1 0,1-1 0,3 0 0,-2-1 0,0-1 0,0 1 0,-1-1 0,1 1 0,0-1 0,0 0 0,-1-1 0,7-4 0,66-44 0,106-53 0,-162 94 0,0 1 0,0 0 0,0 2 0,22-6 0,-32 11 0,-1 1 0,1 0 0,-1 0 0,1 1 0,0 0 0,-1 0 0,1 1 0,-1 1 0,1-1 0,-1 2 0,13 3 0,-15-3 0,1-1 0,0 0 0,0-1 0,-1 1 0,1-2 0,0 1 0,0-1 0,0 0 0,0-1 0,0 0 0,0 0 0,13-4 0,4-4 0,0 0 0,35-20 0,5-3 0,-41 23 0,1 0 0,0 1 0,0 2 0,0 0 0,1 2 0,-1 1 0,35-1 0,-52 4 0,0 0 0,0-1 0,0-1 0,0 1 0,0-1 0,0-1 0,-1 0 0,1 0 0,-1 0 0,1-1 0,7-5 0,8-7 0,41-37 0,-11 7 0,-27 27 0,50-29 0,-65 42 0,-1 1 0,1 0 0,0 1 0,0 0 0,1 1 0,-1 0 0,1 1 0,15-2 0,-23 5 0,0-1 0,-1 0 0,1 1 0,0 0 0,-1 0 0,1 0 0,-1 0 0,1 1 0,-1-1 0,0 1 0,0 0 0,6 3 0,22 11 0,-29-15 0,0-1 0,1 0 0,-1 0 0,1 0 0,-1 0 0,1 0 0,-1 0 0,1-1 0,-1 1 0,1-1 0,-1 0 0,1 0 0,-1 0 0,2-1 0,36-21 0,-23 12 0,12-6 0,40-22 0,-62 36 0,-1 0 0,1 1 0,0 0 0,-1 0 0,1 0 0,0 1 0,0 0 0,11 0 0,-14 1 0,-1 0 0,0 1 0,0-1 0,1 1 0,-1 0 0,0 0 0,0 0 0,0 1 0,0-1 0,0 1 0,0 0 0,0 0 0,0 0 0,2 2 0,30 38 0,-31-35 0,0-1 0,1 0 0,0 0 0,1 0 0,9 8 0,-13-13 0,0 0 0,-1 0 0,1-1 0,0 1 0,0 0 0,0-1 0,-1 0 0,1 1 0,0-1 0,0 0 0,0 0 0,0 0 0,0 0 0,0 0 0,0 0 0,0-1 0,-1 1 0,1-1 0,0 1 0,0-1 0,0 0 0,-1 0 0,1 0 0,0 0 0,-1 0 0,1 0 0,1-1 0,6-6 0,1 0 0,-1 0 0,9-12 0,-6 8 0,154-144 0,-159 151 0,1 0 0,0 0 0,0 0 0,1 1 0,-1 1 0,1-1 0,0 1 0,0 1 0,0 0 0,0 0 0,11 0 0,-7-2 0,-1 1 0,1-2 0,-1 1 0,0-2 0,0 0 0,14-9 0,40-19 0,-37 22-195,0-1 0,0-2 0,-1-1 0,-1-1 0,-1-1 0,37-34 0,-40 29-6631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0T00:50:07.65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1 162,'69'1,"1"-3,-1-2,0-4,72-18,-45 0,1 4,118-11,-38 15,90-5,938 23,-553 2,9965-2,-10576 1,0 2,41 8,-36-2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0T01:36:22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0 600 24575,'97'-105'0,"-88"97"0,42-43 0,3 2 0,71-50 0,-115 92 0,1 0 0,-1 0 0,1 1 0,0 1 0,0 0 0,1 1 0,-1 0 0,1 0 0,0 1 0,0 1 0,0 0 0,1 1 0,-1 0 0,0 1 0,0 0 0,21 3 0,-14 2 0,0 1 0,0 0 0,-1 2 0,0 0 0,0 1 0,-1 0 0,0 2 0,20 15 0,12 16 0,55 58 0,-67-61 0,1-2 0,79 58 0,-103-87 0,1 0 0,-1-1 0,1-1 0,1 0 0,-1-1 0,1-1 0,0 0 0,18 2 0,-12-4 0,0 0 0,1-2 0,-1 0 0,0-2 0,32-5 0,-44 4 0,-1 1 0,1-1 0,-1-1 0,0 0 0,0 0 0,0-1 0,0 0 0,-1-1 0,0 0 0,0 0 0,-1 0 0,11-12 0,2-6 0,0-2 0,25-41 0,-8 9 0,-32 51 0,1 1 0,0-1 0,0 1 0,1 1 0,0-1 0,0 1 0,0 0 0,0 1 0,1 0 0,0 0 0,-1 0 0,2 1 0,-1 0 0,0 1 0,0 0 0,15-2 0,13 0 0,0 2 0,62 3 0,-51 1 0,-25-1 0,0 0 0,0 2 0,-1 0 0,1 2 0,-1 0 0,0 2 0,0 0 0,-1 1 0,0 1 0,-1 1 0,1 0 0,-2 2 0,21 16 0,-22-16 0,1 0 0,1-1 0,0-1 0,0-1 0,1 0 0,0-2 0,0 0 0,1-1 0,0-1 0,33 3 0,18-2 0,129-7 0,-105-2 0,-5 4 0,-31 0 0,72-7 0,-116 3 0,-1 0 0,0-1 0,0 0 0,-1-1 0,20-10 0,68-41 0,11-6 0,-75 48 0,2 1 0,58-11 0,26-7 0,-81 19 0,1 1 0,0 3 0,0 1 0,79-1 0,-28 9 0,111 17 0,-172-14 0,1 2 0,-1 1 0,47 17 0,-66-18 0,0 0 0,0 1 0,0 0 0,-1 2 0,-1 0 0,1 0 0,-1 1 0,-1 1 0,20 21 0,7 17 0,-22-27 0,35 36 0,-45-51 0,1-1 0,0 1 0,0-2 0,0 1 0,1-1 0,0-1 0,0 0 0,18 6 0,-1-3 0,1-2 0,0 0 0,48 1 0,84-10 0,-86 1 0,-36 1 0,0-1 0,0-2 0,46-13 0,104-45 0,-130 45 0,1 3 0,98-14 0,-82 17 0,15-4 0,1 4 0,-1 3 0,161 7 0,-229 5 0,0 1 0,0 0 0,0 2 0,0 1 0,-1 0 0,0 1 0,-1 1 0,0 1 0,0 1 0,-1 1 0,-1 0 0,0 1 0,28 28 0,-33-30 0,1-1 0,-1 0 0,2-1 0,-1-1 0,1 0 0,1-1 0,-1 0 0,1-1 0,0-1 0,1 0 0,-1-2 0,1 1 0,0-2 0,0 0 0,0-1 0,17 0 0,34-1 0,0-3 0,0-3 0,0-2 0,-1-4 0,0-2 0,-1-3 0,-1-3 0,79-37 0,-124 47 0,-1-1 0,-1-1 0,0-1 0,-1 0 0,23-24 0,-21 18 0,2 2 0,41-30 0,-21 21 0,-7 5 0,61-29 0,-83 45 0,1 0 0,-1 1 0,1 1 0,0 0 0,1 1 0,-1 0 0,0 1 0,0 0 0,21 1 0,-10 3 0,-1 0 0,0 1 0,0 1 0,0 0 0,-1 2 0,0 1 0,0 1 0,-1 0 0,0 2 0,0 0 0,-1 1 0,31 28 0,-22-17 0,1-1 0,1-1 0,1-1 0,0-2 0,44 19 0,-48-27 0,1-1 0,-1-1 0,2-2 0,-1-1 0,1-1 0,-1-1 0,1-1 0,0-2 0,0-1 0,32-6 0,38-9 0,147-44 0,-201 48 0,70-17 0,-34 9 0,83-31 0,-94 28 0,0 3 0,128-18 0,-101 21 0,-25 5 0,0 3 0,0 3 0,142 7 0,-194 1 0,-1 2 0,1 0 0,-1 1 0,-1 1 0,1 1 0,30 15 0,-20-6 0,-1 1 0,-1 1 0,31 27 0,-36-26 0,-15-12 0,1 0 0,-1 0 0,2 0 0,-1-1 0,1 0 0,0-1 0,0 0 0,0 0 0,1-1 0,-1 0 0,1-1 0,0 0 0,18 3 0,0-4 0,0-1 0,-1-1 0,1-2 0,-1-1 0,1-1 0,-1-1 0,37-12 0,-8-3 0,-1-2 0,72-41 0,282-141 0,-319 163 0,-54 26 0,48-28 0,-71 36 0,-1 1 0,1 1 0,0 0 0,1 1 0,-1 0 0,1 1 0,24-3 0,103 1 0,-107 5 0,-16-1 0,0 1 0,0 1 0,0 0 0,0 2 0,0 0 0,-1 1 0,1 0 0,-1 2 0,0 0 0,-1 1 0,1 0 0,27 19 0,-21-9 0,-1 1 0,-1 2 0,-1 0 0,21 27 0,-22-24 0,1-1 0,1 0 0,43 32 0,-50-45 0,0-1 0,1-1 0,0-1 0,0 0 0,0 0 0,1-2 0,0 0 0,0-1 0,18 2 0,24-1 0,69-3 0,-93-2 0,507-34 0,-417 24 0,174 6 0,-218 6 0,-39 1 0,73 14 0,-85-10 0,0-1 0,0-1 0,0-2 0,0-1 0,44-4 0,208-55-1365,-254 50-5461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6:24:50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845 102 24575,'-7'1'0,"0"0"0,0 1 0,0 0 0,0 0 0,1 0 0,-1 1 0,1 0 0,-1 0 0,1 1 0,0 0 0,-5 4 0,-21 12 0,-459 243 0,454-244 0,1 2 0,1 2 0,-55 48 0,85-68 0,1 1 0,0 1 0,1-1 0,-1 0 0,1 1 0,0 0 0,0 0 0,0 0 0,-3 8 0,6-11 0,-1 0 0,1 1 0,0-1 0,-1 0 0,1 1 0,0-1 0,1 0 0,-1 1 0,0-1 0,1 0 0,-1 1 0,1-1 0,-1 0 0,1 0 0,0 1 0,0-1 0,0 0 0,1 0 0,-1 0 0,0 0 0,1-1 0,-1 1 0,1 0 0,2 2 0,2 1 0,1 1 0,0-1 0,0 0 0,1-1 0,-1 0 0,1 0 0,0 0 0,0-1 0,9 2 0,14 3 0,40 5 0,244 14 0,2-26 0,-243-2 0,-42 1 0,19 0 0,0-2 0,51-9 0,-96 11 0,0-2 0,0 1 0,0-1 0,0 0 0,-1 0 0,10-5 0,-14 6 0,-1 1 0,1 0 0,0-1 0,-1 1 0,1-1 0,-1 1 0,1-1 0,-1 1 0,1-1 0,-1 1 0,0-1 0,1 0 0,-1 1 0,1-1 0,-1 0 0,0 1 0,0-1 0,1 0 0,-1 1 0,0-1 0,0 0 0,0 1 0,0-1 0,0 0 0,0 1 0,0-1 0,0 0 0,0 0 0,0 1 0,0-1 0,-1 0 0,1 1 0,0-1 0,0 0 0,-1 1 0,1-1 0,0 0 0,-1 1 0,1-1 0,-1 1 0,1-1 0,-1 0 0,-26-22 0,25 22 0,-150-89 0,40 28 0,-366-270 0,445 307 0,-91-66 0,102 76 0,0 1 0,-2 2 0,-37-15 0,58 25 0,-1 1 0,0 0 0,0 0 0,0 0 0,0 0 0,0 1 0,0-1 0,0 1 0,-4 0 0,6 1 0,1-1 0,0 0 0,0 1 0,0-1 0,0 1 0,0-1 0,0 1 0,0 0 0,1-1 0,-1 1 0,0 0 0,0 0 0,0 0 0,1-1 0,-1 1 0,0 0 0,1 0 0,-1 0 0,1 0 0,-1 0 0,1 0 0,-1 0 0,1 0 0,0 0 0,-1 0 0,1 1 0,0-1 0,0 0 0,0 0 0,0 0 0,0 0 0,0 0 0,0 0 0,0 1 0,1-1 0,-1 0 0,1 1 0,4 18 0,1 0 0,1 0 0,1-1 0,0 0 0,2-1 0,15 23 0,0 4 0,172 349-845,53 96-321,-238-469 1166,26 41 0,-35-58 0,0 0 0,0 0 0,1 0 0,-1 0 0,1-1 0,0 1 0,0-1 0,0 0 0,10 5 0,-13-8-2,0 1-1,0-1 1,0 0 0,0 1 0,0-1-1,0 0 1,0 0 0,0 0 0,0 0-1,0 0 1,0 0 0,0 0-1,0 0 1,0-1 0,0 1 0,0 0-1,0 0 1,0-1 0,0 1 0,0-1-1,-1 1 1,1-1 0,0 1 0,0-1-1,0 0 1,0 1 0,-1-1 0,1 0-1,0 0 1,-1 1 0,1-1-1,0 0 1,-1 0 0,1 0 0,-1 0-1,1-1 1,2-5 86,-1 1 0,0 0 0,0-1-1,1-10 1,5-48 447,-3-1 0,-8-122-1,1 105-446,0 17-199,-5-453-1135,7 478-5576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6:24:48.7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24575,'0'-1'0,"0"1"0,0-1 0,0 0 0,0 1 0,0-1 0,0 1 0,1-1 0,-1 0 0,0 1 0,0-1 0,0 1 0,1-1 0,-1 0 0,0 1 0,1-1 0,-1 1 0,0-1 0,1 1 0,-1-1 0,1 1 0,-1 0 0,1-1 0,-1 1 0,1-1 0,-1 1 0,1 0 0,11-6 0,0 1 0,0 1 0,0 0 0,1 0 0,-1 1 0,1 1 0,0 0 0,15 0 0,-1-1 0,573-25 0,-501 26 0,309-1-546,98 2-2184,98 0-547,92 2 499,89 0 1684,76-1-385,59 1 668,4125 0-2708,-4532-1 4117,-119 0 767,-108 0 4715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06:24:50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845 102 24575,'-7'1'0,"0"0"0,0 1 0,0 0 0,0 0 0,1 0 0,-1 1 0,1 0 0,-1 0 0,1 1 0,0 0 0,-5 4 0,-21 12 0,-459 243 0,454-244 0,1 2 0,1 2 0,-55 48 0,85-68 0,1 1 0,0 1 0,1-1 0,-1 0 0,1 1 0,0 0 0,0 0 0,0 0 0,-3 8 0,6-11 0,-1 0 0,1 1 0,0-1 0,-1 0 0,1 1 0,0-1 0,1 0 0,-1 1 0,0-1 0,1 0 0,-1 1 0,1-1 0,-1 0 0,1 0 0,0 1 0,0-1 0,0 0 0,1 0 0,-1 0 0,0 0 0,1-1 0,-1 1 0,1 0 0,2 2 0,2 1 0,1 1 0,0-1 0,0 0 0,1-1 0,-1 0 0,1 0 0,0 0 0,0-1 0,9 2 0,14 3 0,40 5 0,244 14 0,2-26 0,-243-2 0,-42 1 0,19 0 0,0-2 0,51-9 0,-96 11 0,0-2 0,0 1 0,0-1 0,0 0 0,-1 0 0,10-5 0,-14 6 0,-1 1 0,1 0 0,0-1 0,-1 1 0,1-1 0,-1 1 0,1-1 0,-1 1 0,1-1 0,-1 1 0,0-1 0,1 0 0,-1 1 0,1-1 0,-1 0 0,0 1 0,0-1 0,1 0 0,-1 1 0,0-1 0,0 0 0,0 1 0,0-1 0,0 0 0,0 1 0,0-1 0,0 0 0,0 0 0,0 1 0,0-1 0,-1 0 0,1 1 0,0-1 0,0 0 0,-1 1 0,1-1 0,0 0 0,-1 1 0,1-1 0,-1 1 0,1-1 0,-1 0 0,-26-22 0,25 22 0,-150-89 0,40 28 0,-366-270 0,445 307 0,-91-66 0,102 76 0,0 1 0,-2 2 0,-37-15 0,58 25 0,-1 1 0,0 0 0,0 0 0,0 0 0,0 0 0,0 1 0,0-1 0,0 1 0,-4 0 0,6 1 0,1-1 0,0 0 0,0 1 0,0-1 0,0 1 0,0-1 0,0 1 0,0 0 0,1-1 0,-1 1 0,0 0 0,0 0 0,0 0 0,1-1 0,-1 1 0,0 0 0,1 0 0,-1 0 0,1 0 0,-1 0 0,1 0 0,-1 0 0,1 0 0,0 0 0,-1 0 0,1 1 0,0-1 0,0 0 0,0 0 0,0 0 0,0 0 0,0 0 0,0 0 0,0 1 0,1-1 0,-1 0 0,1 1 0,4 18 0,1 0 0,1 0 0,1-1 0,0 0 0,2-1 0,15 23 0,0 4 0,172 349-845,53 96-321,-238-469 1166,26 41 0,-35-58 0,0 0 0,0 0 0,1 0 0,-1 0 0,1-1 0,0 1 0,0-1 0,0 0 0,10 5 0,-13-8-2,0 1-1,0-1 1,0 0 0,0 1 0,0-1-1,0 0 1,0 0 0,0 0 0,0 0-1,0 0 1,0 0 0,0 0-1,0 0 1,0-1 0,0 1 0,0 0-1,0 0 1,0-1 0,0 1 0,0-1-1,-1 1 1,1-1 0,0 1 0,0-1-1,0 0 1,0 1 0,-1-1 0,1 0-1,0 0 1,-1 1 0,1-1-1,0 0 1,-1 0 0,1 0 0,-1 0-1,1-1 1,2-5 86,-1 1 0,0 0 0,0-1-1,1-10 1,5-48 447,-3-1 0,-8-122-1,1 105-446,0 17-199,-5-453-1135,7 478-5576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9T12:23:27.39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0,'14'1,"0"0,0 1,0 1,0 0,14 5,26 6,834 121,13-62,468-19,9-51,689-3,-1093 43,203 0,-1122-44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9T12:23:31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550 0 24575,'1'18'0,"-1"0"0,-1-1 0,-1 1 0,0 0 0,-1-1 0,-1 1 0,0-1 0,-1 0 0,-1-1 0,-13 26 0,-16 15 0,-3-2 0,-2-2 0,-2-1 0,-2-2 0,-3-3 0,-66 55 0,96-89 0,9-8 0,1 1 0,0-1 0,1 1 0,-1 1 0,1-1 0,0 1 0,1 0 0,-5 8 0,9-14 0,1 0 0,0 0 0,-1 0 0,1 0 0,0 0 0,0 0 0,0 0 0,0 0 0,0 0 0,0 0 0,0 0 0,0 0 0,0 0 0,0 0 0,1 0 0,-1 0 0,0 0 0,1 0 0,-1 0 0,1 0 0,-1 0 0,1 0 0,-1 0 0,1-1 0,0 1 0,-1 0 0,1 0 0,0-1 0,0 1 0,0 0 0,-1-1 0,1 1 0,0-1 0,0 1 0,0-1 0,1 1 0,5 2 0,0-1 0,1 1 0,-1-1 0,9 1 0,56 6 0,0-3 0,104-4 0,-96-3 0,457-4 0,-501 2 0,-36 3 0,0 0 0,-1 0 0,1 0 0,0 0 0,0 0 0,0 0 0,0 0 0,0 0 0,-1 0 0,1 0 0,0-1 0,0 1 0,0 0 0,0 0 0,0 0 0,0 0 0,0 0 0,-1 0 0,1 0 0,0 0 0,0 0 0,0 0 0,0-1 0,0 1 0,0 0 0,0 0 0,0 0 0,0 0 0,0 0 0,-1 0 0,1-1 0,0 1 0,0 0 0,0 0 0,0 0 0,0 0 0,0 0 0,0-1 0,0 1 0,0 0 0,0 0 0,0 0 0,0 0 0,0 0 0,0 0 0,1-1 0,-1 1 0,0 0 0,0 0 0,0 0 0,0 0 0,0 0 0,0 0 0,0-1 0,0 1 0,0 0 0,0 0 0,0 0 0,1 0 0,-61-15 0,40 11 0,-98-26 0,-128-51 0,-113-64 0,252 100 0,-54-24 0,159 68 0,1 0 0,-1 1 0,0-1 0,1 0 0,-1 1 0,0 0 0,1-1 0,-1 1 0,0 0 0,1 0 0,-1 0 0,-2 0 0,3 7 0,9 8 0,22 23 0,67 69 0,-46-54 0,83 83 0,48 52 0,-155-156 0,117 128 0,-105-128 0,-38-31 0,-1-1 0,1 0 0,-1 1 0,1-1 0,-1 0 0,1 1 0,-1-1 0,1 0 0,-1 0 0,1 1 0,0-1 0,-1 0 0,1 0 0,-1 0 0,1 0 0,0 0 0,-1 0 0,1 0 0,-1 0 0,1 0 0,0 0 0,-1 0 0,1-1 0,-1 1 0,1 0 0,0 0 0,-1-1 0,1 1 0,-1 0 0,1-1 0,0 0 0,-1 0 0,1 0 0,-1 0 0,1 0 0,-1 0 0,1-1 0,-1 1 0,0 0 0,0 0 0,0 0 0,1-1 0,-1 1 0,0 0 0,-1-2 0,-8-45 0,8 45 0,-43-209 0,23 103 0,-33-201 0,45 235-455,3-1 0,5-86 0,2 118-6371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1T01:47:12.11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0,'14'1,"0"0,0 1,0 1,0 0,14 5,26 6,834 121,13-62,468-19,9-51,689-3,-1093 43,203 0,-1122-44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1T01:47:12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550 0 24575,'1'18'0,"-1"0"0,-1-1 0,-1 1 0,0 0 0,-1-1 0,-1 1 0,0-1 0,-1 0 0,-1-1 0,-13 26 0,-16 15 0,-3-2 0,-2-2 0,-2-1 0,-2-2 0,-3-3 0,-66 55 0,96-89 0,9-8 0,1 1 0,0-1 0,1 1 0,-1 1 0,1-1 0,0 1 0,1 0 0,-5 8 0,9-14 0,1 0 0,0 0 0,-1 0 0,1 0 0,0 0 0,0 0 0,0 0 0,0 0 0,0 0 0,0 0 0,0 0 0,0 0 0,0 0 0,0 0 0,1 0 0,-1 0 0,0 0 0,1 0 0,-1 0 0,1 0 0,-1 0 0,1 0 0,-1 0 0,1-1 0,0 1 0,-1 0 0,1 0 0,0-1 0,0 1 0,0 0 0,-1-1 0,1 1 0,0-1 0,0 1 0,0-1 0,1 1 0,5 2 0,0-1 0,1 1 0,-1-1 0,9 1 0,56 6 0,0-3 0,104-4 0,-96-3 0,457-4 0,-501 2 0,-36 3 0,0 0 0,-1 0 0,1 0 0,0 0 0,0 0 0,0 0 0,0 0 0,0 0 0,-1 0 0,1 0 0,0-1 0,0 1 0,0 0 0,0 0 0,0 0 0,0 0 0,0 0 0,-1 0 0,1 0 0,0 0 0,0 0 0,0 0 0,0-1 0,0 1 0,0 0 0,0 0 0,0 0 0,0 0 0,0 0 0,-1 0 0,1-1 0,0 1 0,0 0 0,0 0 0,0 0 0,0 0 0,0 0 0,0-1 0,0 1 0,0 0 0,0 0 0,0 0 0,0 0 0,0 0 0,0 0 0,1-1 0,-1 1 0,0 0 0,0 0 0,0 0 0,0 0 0,0 0 0,0 0 0,0-1 0,0 1 0,0 0 0,0 0 0,0 0 0,1 0 0,-61-15 0,40 11 0,-98-26 0,-128-51 0,-113-64 0,252 100 0,-54-24 0,159 68 0,1 0 0,-1 1 0,0-1 0,1 0 0,-1 1 0,0 0 0,1-1 0,-1 1 0,0 0 0,1 0 0,-1 0 0,-2 0 0,3 7 0,9 8 0,22 23 0,67 69 0,-46-54 0,83 83 0,48 52 0,-155-156 0,117 128 0,-105-128 0,-38-31 0,-1-1 0,1 0 0,-1 1 0,1-1 0,-1 0 0,1 1 0,-1-1 0,1 0 0,-1 0 0,1 1 0,0-1 0,-1 0 0,1 0 0,-1 0 0,1 0 0,0 0 0,-1 0 0,1 0 0,-1 0 0,1 0 0,0 0 0,-1 0 0,1-1 0,-1 1 0,1 0 0,0 0 0,-1-1 0,1 1 0,-1 0 0,1-1 0,0 0 0,-1 0 0,1 0 0,-1 0 0,1 0 0,-1 0 0,1-1 0,-1 1 0,0 0 0,0 0 0,0 0 0,1-1 0,-1 1 0,0 0 0,-1-2 0,-8-45 0,8 45 0,-43-209 0,23 103 0,-33-201 0,45 235-455,3-1 0,5-86 0,2 118-6371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1T01:48:32.23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0,'3234'0,"-2540"21,-112-1,1156-17,-902-5,-699 0,-29-1,207 22,-120 11,235 6,599-35,-468-4,1294 3,-1797 3,82 14,-65-6,-37-4,-1 1,49 19,-47-14,69 13,-18-17,-54-8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3C7B6-EF02-4FF2-A366-3FD34A15BCD5}" type="datetimeFigureOut">
              <a:rPr lang="ko-KR" altLang="en-US" smtClean="0"/>
              <a:t>2021-10-22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FE321-2E34-418C-8EF3-B455C44A5C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6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2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29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2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17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FE321-2E34-418C-8EF3-B455C44A5CF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76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microsoft.com/office/2007/relationships/hdphoto" Target="../media/hdphoto2.wdp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customXml" Target="../ink/ink6.xml"/><Relationship Id="rId4" Type="http://schemas.openxmlformats.org/officeDocument/2006/relationships/image" Target="../media/image8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49.png"/><Relationship Id="rId3" Type="http://schemas.openxmlformats.org/officeDocument/2006/relationships/image" Target="../media/image8.png"/><Relationship Id="rId7" Type="http://schemas.openxmlformats.org/officeDocument/2006/relationships/image" Target="../media/image47.png"/><Relationship Id="rId12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microsoft.com/office/2007/relationships/hdphoto" Target="../media/hdphoto4.wdp"/><Relationship Id="rId15" Type="http://schemas.openxmlformats.org/officeDocument/2006/relationships/image" Target="../media/image9.png"/><Relationship Id="rId4" Type="http://schemas.openxmlformats.org/officeDocument/2006/relationships/image" Target="../media/image45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12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customXml" Target="../ink/ink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6.png"/><Relationship Id="rId10" Type="http://schemas.openxmlformats.org/officeDocument/2006/relationships/image" Target="../media/image9.png"/><Relationship Id="rId4" Type="http://schemas.openxmlformats.org/officeDocument/2006/relationships/image" Target="../media/image55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0" Type="http://schemas.openxmlformats.org/officeDocument/2006/relationships/customXml" Target="../ink/ink11.xml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8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17" Type="http://schemas.openxmlformats.org/officeDocument/2006/relationships/image" Target="../media/image9.png"/><Relationship Id="rId2" Type="http://schemas.openxmlformats.org/officeDocument/2006/relationships/image" Target="../media/image1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pn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.png"/><Relationship Id="rId10" Type="http://schemas.openxmlformats.org/officeDocument/2006/relationships/image" Target="../media/image86.png"/><Relationship Id="rId4" Type="http://schemas.openxmlformats.org/officeDocument/2006/relationships/image" Target="../media/image13.png"/><Relationship Id="rId9" Type="http://schemas.openxmlformats.org/officeDocument/2006/relationships/image" Target="../media/image85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12" Type="http://schemas.openxmlformats.org/officeDocument/2006/relationships/image" Target="../media/image9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11" Type="http://schemas.microsoft.com/office/2007/relationships/hdphoto" Target="../media/hdphoto3.wdp"/><Relationship Id="rId5" Type="http://schemas.openxmlformats.org/officeDocument/2006/relationships/image" Target="../media/image89.pn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9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ustomXml" Target="../ink/ink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9.png"/><Relationship Id="rId5" Type="http://schemas.openxmlformats.org/officeDocument/2006/relationships/image" Target="../media/image96.png"/><Relationship Id="rId10" Type="http://schemas.openxmlformats.org/officeDocument/2006/relationships/image" Target="../media/image97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.png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1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10" Type="http://schemas.openxmlformats.org/officeDocument/2006/relationships/customXml" Target="../ink/ink13.xml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0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8.png"/><Relationship Id="rId7" Type="http://schemas.openxmlformats.org/officeDocument/2006/relationships/image" Target="../media/image10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112.png"/><Relationship Id="rId4" Type="http://schemas.openxmlformats.org/officeDocument/2006/relationships/image" Target="../media/image13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13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8.png"/><Relationship Id="rId7" Type="http://schemas.openxmlformats.org/officeDocument/2006/relationships/image" Target="../media/image1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22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13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customXml" Target="../ink/ink1.xml"/><Relationship Id="rId12" Type="http://schemas.openxmlformats.org/officeDocument/2006/relationships/image" Target="../media/image19.png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customXml" Target="../ink/ink2.xml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80.png"/><Relationship Id="rId19" Type="http://schemas.openxmlformats.org/officeDocument/2006/relationships/image" Target="../media/image9.png"/><Relationship Id="rId4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8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png"/><Relationship Id="rId15" Type="http://schemas.openxmlformats.org/officeDocument/2006/relationships/image" Target="../media/image9.png"/><Relationship Id="rId10" Type="http://schemas.openxmlformats.org/officeDocument/2006/relationships/image" Target="../media/image131.png"/><Relationship Id="rId4" Type="http://schemas.openxmlformats.org/officeDocument/2006/relationships/image" Target="../media/image13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8.png"/><Relationship Id="rId7" Type="http://schemas.openxmlformats.org/officeDocument/2006/relationships/image" Target="../media/image1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1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2.png"/><Relationship Id="rId7" Type="http://schemas.openxmlformats.org/officeDocument/2006/relationships/image" Target="../media/image150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2.png"/><Relationship Id="rId5" Type="http://schemas.openxmlformats.org/officeDocument/2006/relationships/image" Target="../media/image13.png"/><Relationship Id="rId10" Type="http://schemas.openxmlformats.org/officeDocument/2006/relationships/image" Target="../media/image151.png"/><Relationship Id="rId4" Type="http://schemas.openxmlformats.org/officeDocument/2006/relationships/image" Target="../media/image8.png"/><Relationship Id="rId9" Type="http://schemas.openxmlformats.org/officeDocument/2006/relationships/image" Target="../media/image9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.png"/><Relationship Id="rId7" Type="http://schemas.openxmlformats.org/officeDocument/2006/relationships/image" Target="../media/image1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53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9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8.png"/><Relationship Id="rId7" Type="http://schemas.openxmlformats.org/officeDocument/2006/relationships/image" Target="../media/image1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8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customXml" Target="../ink/ink4.xml"/><Relationship Id="rId10" Type="http://schemas.openxmlformats.org/officeDocument/2006/relationships/customXml" Target="../ink/ink3.xml"/><Relationship Id="rId19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microsoft.com/office/2007/relationships/hdphoto" Target="../media/hdphoto1.wdp"/><Relationship Id="rId1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8.png"/><Relationship Id="rId7" Type="http://schemas.openxmlformats.org/officeDocument/2006/relationships/image" Target="../media/image1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8.png"/><Relationship Id="rId7" Type="http://schemas.openxmlformats.org/officeDocument/2006/relationships/image" Target="../media/image16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2.png"/><Relationship Id="rId7" Type="http://schemas.openxmlformats.org/officeDocument/2006/relationships/image" Target="../media/image17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8.png"/><Relationship Id="rId7" Type="http://schemas.openxmlformats.org/officeDocument/2006/relationships/image" Target="../media/image1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8.png"/><Relationship Id="rId7" Type="http://schemas.openxmlformats.org/officeDocument/2006/relationships/image" Target="../media/image1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8.png"/><Relationship Id="rId7" Type="http://schemas.openxmlformats.org/officeDocument/2006/relationships/image" Target="../media/image18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7.png"/><Relationship Id="rId7" Type="http://schemas.openxmlformats.org/officeDocument/2006/relationships/image" Target="../media/image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88.png"/><Relationship Id="rId4" Type="http://schemas.microsoft.com/office/2007/relationships/hdphoto" Target="../media/hdphoto9.wdp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jp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87D617E-1E7C-4D9F-83B8-DAC0792AFCDA}"/>
              </a:ext>
            </a:extLst>
          </p:cNvPr>
          <p:cNvSpPr txBox="1"/>
          <p:nvPr/>
        </p:nvSpPr>
        <p:spPr>
          <a:xfrm>
            <a:off x="8467198" y="9171420"/>
            <a:ext cx="1351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2021.10.21</a:t>
            </a:r>
            <a:endParaRPr lang="ko-KR" altLang="en-US" sz="1400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F71862B-175E-4137-9DA1-28EEE47CAA6A}"/>
              </a:ext>
            </a:extLst>
          </p:cNvPr>
          <p:cNvGrpSpPr/>
          <p:nvPr/>
        </p:nvGrpSpPr>
        <p:grpSpPr>
          <a:xfrm>
            <a:off x="8707082" y="2767721"/>
            <a:ext cx="871549" cy="850657"/>
            <a:chOff x="2573007" y="2023706"/>
            <a:chExt cx="871549" cy="850657"/>
          </a:xfrm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B41180B3-7749-4946-A949-88C4A6BC956B}"/>
                </a:ext>
              </a:extLst>
            </p:cNvPr>
            <p:cNvSpPr/>
            <p:nvPr/>
          </p:nvSpPr>
          <p:spPr>
            <a:xfrm>
              <a:off x="2573007" y="2147193"/>
              <a:ext cx="789291" cy="699166"/>
            </a:xfrm>
            <a:custGeom>
              <a:avLst/>
              <a:gdLst>
                <a:gd name="connsiteX0" fmla="*/ 789291 w 789291"/>
                <a:gd name="connsiteY0" fmla="*/ 374912 h 699166"/>
                <a:gd name="connsiteX1" fmla="*/ 394665 w 789291"/>
                <a:gd name="connsiteY1" fmla="*/ 0 h 699166"/>
                <a:gd name="connsiteX2" fmla="*/ 0 w 789291"/>
                <a:gd name="connsiteY2" fmla="*/ 374912 h 699166"/>
                <a:gd name="connsiteX3" fmla="*/ 61801 w 789291"/>
                <a:gd name="connsiteY3" fmla="*/ 436708 h 699166"/>
                <a:gd name="connsiteX4" fmla="*/ 108896 w 789291"/>
                <a:gd name="connsiteY4" fmla="*/ 392112 h 699166"/>
                <a:gd name="connsiteX5" fmla="*/ 108896 w 789291"/>
                <a:gd name="connsiteY5" fmla="*/ 698934 h 699166"/>
                <a:gd name="connsiteX6" fmla="*/ 680396 w 789291"/>
                <a:gd name="connsiteY6" fmla="*/ 699166 h 699166"/>
                <a:gd name="connsiteX7" fmla="*/ 680396 w 789291"/>
                <a:gd name="connsiteY7" fmla="*/ 391718 h 699166"/>
                <a:gd name="connsiteX8" fmla="*/ 727722 w 789291"/>
                <a:gd name="connsiteY8" fmla="*/ 436475 h 699166"/>
                <a:gd name="connsiteX9" fmla="*/ 661346 w 789291"/>
                <a:gd name="connsiteY9" fmla="*/ 680112 h 699166"/>
                <a:gd name="connsiteX10" fmla="*/ 127946 w 789291"/>
                <a:gd name="connsiteY10" fmla="*/ 679898 h 699166"/>
                <a:gd name="connsiteX11" fmla="*/ 127946 w 789291"/>
                <a:gd name="connsiteY11" fmla="*/ 374073 h 699166"/>
                <a:gd name="connsiteX12" fmla="*/ 394665 w 789291"/>
                <a:gd name="connsiteY12" fmla="*/ 121505 h 699166"/>
                <a:gd name="connsiteX13" fmla="*/ 661346 w 789291"/>
                <a:gd name="connsiteY13" fmla="*/ 373704 h 699166"/>
                <a:gd name="connsiteX14" fmla="*/ 394665 w 789291"/>
                <a:gd name="connsiteY14" fmla="*/ 95277 h 699166"/>
                <a:gd name="connsiteX15" fmla="*/ 62154 w 789291"/>
                <a:gd name="connsiteY15" fmla="*/ 410133 h 699166"/>
                <a:gd name="connsiteX16" fmla="*/ 27293 w 789291"/>
                <a:gd name="connsiteY16" fmla="*/ 375265 h 699166"/>
                <a:gd name="connsiteX17" fmla="*/ 394665 w 789291"/>
                <a:gd name="connsiteY17" fmla="*/ 26278 h 699166"/>
                <a:gd name="connsiteX18" fmla="*/ 762000 w 789291"/>
                <a:gd name="connsiteY18" fmla="*/ 375260 h 699166"/>
                <a:gd name="connsiteX19" fmla="*/ 727351 w 789291"/>
                <a:gd name="connsiteY19" fmla="*/ 409909 h 69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291" h="699166">
                  <a:moveTo>
                    <a:pt x="789291" y="374912"/>
                  </a:moveTo>
                  <a:lnTo>
                    <a:pt x="394665" y="0"/>
                  </a:lnTo>
                  <a:lnTo>
                    <a:pt x="0" y="374912"/>
                  </a:lnTo>
                  <a:lnTo>
                    <a:pt x="61801" y="436708"/>
                  </a:lnTo>
                  <a:lnTo>
                    <a:pt x="108896" y="392112"/>
                  </a:lnTo>
                  <a:lnTo>
                    <a:pt x="108896" y="698934"/>
                  </a:lnTo>
                  <a:lnTo>
                    <a:pt x="680396" y="699166"/>
                  </a:lnTo>
                  <a:lnTo>
                    <a:pt x="680396" y="391718"/>
                  </a:lnTo>
                  <a:lnTo>
                    <a:pt x="727722" y="436475"/>
                  </a:lnTo>
                  <a:close/>
                  <a:moveTo>
                    <a:pt x="661346" y="680112"/>
                  </a:moveTo>
                  <a:lnTo>
                    <a:pt x="127946" y="679898"/>
                  </a:lnTo>
                  <a:lnTo>
                    <a:pt x="127946" y="374073"/>
                  </a:lnTo>
                  <a:lnTo>
                    <a:pt x="394665" y="121505"/>
                  </a:lnTo>
                  <a:lnTo>
                    <a:pt x="661346" y="373704"/>
                  </a:lnTo>
                  <a:close/>
                  <a:moveTo>
                    <a:pt x="394665" y="95277"/>
                  </a:moveTo>
                  <a:lnTo>
                    <a:pt x="62154" y="410133"/>
                  </a:lnTo>
                  <a:lnTo>
                    <a:pt x="27293" y="375265"/>
                  </a:lnTo>
                  <a:lnTo>
                    <a:pt x="394665" y="26278"/>
                  </a:lnTo>
                  <a:lnTo>
                    <a:pt x="762000" y="375260"/>
                  </a:lnTo>
                  <a:lnTo>
                    <a:pt x="727351" y="40990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21" name="그래픽 20" descr="두 여자 단색으로 채워진">
              <a:extLst>
                <a:ext uri="{FF2B5EF4-FFF2-40B4-BE49-F238E27FC236}">
                  <a16:creationId xmlns:a16="http://schemas.microsoft.com/office/drawing/2014/main" id="{3C1346DD-8E5B-4448-8334-A5B91C495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4750" y="2400300"/>
              <a:ext cx="474063" cy="474063"/>
            </a:xfrm>
            <a:prstGeom prst="rect">
              <a:avLst/>
            </a:prstGeom>
          </p:spPr>
        </p:pic>
        <p:pic>
          <p:nvPicPr>
            <p:cNvPr id="22" name="그래픽 21" descr="하트 두 개 단색으로 채워진">
              <a:extLst>
                <a:ext uri="{FF2B5EF4-FFF2-40B4-BE49-F238E27FC236}">
                  <a16:creationId xmlns:a16="http://schemas.microsoft.com/office/drawing/2014/main" id="{68E1FC26-8A0A-4AB1-868D-8A7E200C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652" y="2023706"/>
              <a:ext cx="355904" cy="355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7928" y="5478146"/>
            <a:ext cx="2167597" cy="161866"/>
            <a:chOff x="8059059" y="5609524"/>
            <a:chExt cx="2167597" cy="161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9059" y="5609524"/>
              <a:ext cx="2167597" cy="16186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4ACF7D-597D-4433-83E3-C7E2EBD79DD1}"/>
              </a:ext>
            </a:extLst>
          </p:cNvPr>
          <p:cNvSpPr txBox="1"/>
          <p:nvPr/>
        </p:nvSpPr>
        <p:spPr>
          <a:xfrm>
            <a:off x="2760982" y="4152286"/>
            <a:ext cx="12763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서울시 신혼부부 공공주택 입지선정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271DC-39F9-4786-A002-594D0B209A51}"/>
              </a:ext>
            </a:extLst>
          </p:cNvPr>
          <p:cNvSpPr txBox="1"/>
          <p:nvPr/>
        </p:nvSpPr>
        <p:spPr>
          <a:xfrm>
            <a:off x="2760982" y="5857876"/>
            <a:ext cx="1276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인공지능을 이용한 공공주택 최적 입지 예측 서비스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82A88-B5E6-413A-BFDF-9F7274C1AB36}"/>
              </a:ext>
            </a:extLst>
          </p:cNvPr>
          <p:cNvSpPr txBox="1"/>
          <p:nvPr/>
        </p:nvSpPr>
        <p:spPr>
          <a:xfrm>
            <a:off x="2719852" y="8771310"/>
            <a:ext cx="1276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 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Rainbow] </a:t>
            </a:r>
            <a:r>
              <a:rPr lang="ko-KR" altLang="en-US" sz="2000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곽운일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김도영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심명진</a:t>
            </a:r>
            <a:r>
              <a:rPr lang="en-US" altLang="ko-KR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편도준</a:t>
            </a:r>
            <a:r>
              <a:rPr lang="ko-KR" altLang="en-US" sz="20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ko-KR" altLang="en-US" sz="20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시군구</a:t>
            </a:r>
            <a:r>
              <a:rPr lang="ko-KR" altLang="en-US" sz="2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단위 부동산 공급현황 및 동태분석</a:t>
            </a:r>
            <a:r>
              <a:rPr lang="en-US" altLang="ko-KR" sz="20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20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7D2195AD-3A94-4E0A-87A1-97999D2C2D29}"/>
              </a:ext>
            </a:extLst>
          </p:cNvPr>
          <p:cNvSpPr/>
          <p:nvPr/>
        </p:nvSpPr>
        <p:spPr>
          <a:xfrm>
            <a:off x="2886157" y="3794083"/>
            <a:ext cx="9138665" cy="5818376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F347C6-4127-4226-83A8-8B9A6DBDE99A}"/>
              </a:ext>
            </a:extLst>
          </p:cNvPr>
          <p:cNvGrpSpPr/>
          <p:nvPr/>
        </p:nvGrpSpPr>
        <p:grpSpPr>
          <a:xfrm>
            <a:off x="959307" y="2535521"/>
            <a:ext cx="6324600" cy="6204108"/>
            <a:chOff x="959307" y="2535521"/>
            <a:chExt cx="6324600" cy="620410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2E1EE2-2AAB-48B6-ADF2-761C41C30D22}"/>
                </a:ext>
              </a:extLst>
            </p:cNvPr>
            <p:cNvGrpSpPr/>
            <p:nvPr/>
          </p:nvGrpSpPr>
          <p:grpSpPr>
            <a:xfrm>
              <a:off x="1708299" y="2535521"/>
              <a:ext cx="4826615" cy="841355"/>
              <a:chOff x="1269385" y="2000819"/>
              <a:chExt cx="4826615" cy="841355"/>
            </a:xfrm>
          </p:grpSpPr>
          <p:pic>
            <p:nvPicPr>
              <p:cNvPr id="50" name="Object 18">
                <a:extLst>
                  <a:ext uri="{FF2B5EF4-FFF2-40B4-BE49-F238E27FC236}">
                    <a16:creationId xmlns:a16="http://schemas.microsoft.com/office/drawing/2014/main" id="{EC103BD9-86C9-43B1-AF07-6B16B09F0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9385" y="2000819"/>
                <a:ext cx="4826615" cy="841355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4A1ECC48-3E35-4B02-A503-50257D088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1" y="2114190"/>
                <a:ext cx="2271398" cy="551816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BB5D157-4E53-4FB9-8375-250676B2A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9307" y="4229100"/>
              <a:ext cx="6324600" cy="4510529"/>
            </a:xfrm>
            <a:prstGeom prst="rect">
              <a:avLst/>
            </a:prstGeom>
            <a:ln w="28575">
              <a:solidFill>
                <a:srgbClr val="0C5773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7E628B-AAFD-47A2-8EC7-A1183E94DD65}"/>
              </a:ext>
            </a:extLst>
          </p:cNvPr>
          <p:cNvGrpSpPr/>
          <p:nvPr/>
        </p:nvGrpSpPr>
        <p:grpSpPr>
          <a:xfrm>
            <a:off x="10898479" y="2535521"/>
            <a:ext cx="6324600" cy="6204108"/>
            <a:chOff x="10898479" y="2535521"/>
            <a:chExt cx="6324600" cy="620410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F0B9629-4685-4258-841D-BA7DF4B9958B}"/>
                </a:ext>
              </a:extLst>
            </p:cNvPr>
            <p:cNvGrpSpPr/>
            <p:nvPr/>
          </p:nvGrpSpPr>
          <p:grpSpPr>
            <a:xfrm>
              <a:off x="11647471" y="2535521"/>
              <a:ext cx="4826615" cy="841355"/>
              <a:chOff x="11562237" y="2460477"/>
              <a:chExt cx="4826615" cy="841355"/>
            </a:xfrm>
          </p:grpSpPr>
          <p:pic>
            <p:nvPicPr>
              <p:cNvPr id="55" name="Object 18">
                <a:extLst>
                  <a:ext uri="{FF2B5EF4-FFF2-40B4-BE49-F238E27FC236}">
                    <a16:creationId xmlns:a16="http://schemas.microsoft.com/office/drawing/2014/main" id="{4334190F-BB99-41DD-BD27-B8D9B2976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562237" y="2460477"/>
                <a:ext cx="4826615" cy="841355"/>
              </a:xfrm>
              <a:prstGeom prst="rect">
                <a:avLst/>
              </a:prstGeom>
            </p:spPr>
          </p:pic>
          <p:pic>
            <p:nvPicPr>
              <p:cNvPr id="44" name="그림 43" descr="텍스트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310E4EA0-1D9B-4A03-A8B2-D47E930E3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70068" y="2514489"/>
                <a:ext cx="4010954" cy="740148"/>
              </a:xfrm>
              <a:prstGeom prst="rect">
                <a:avLst/>
              </a:prstGeom>
            </p:spPr>
          </p:pic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66CE669-A5ED-4DA3-9B84-8E662BC1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98479" y="4232238"/>
              <a:ext cx="6324600" cy="4507391"/>
            </a:xfrm>
            <a:prstGeom prst="rect">
              <a:avLst/>
            </a:prstGeom>
            <a:ln w="28575">
              <a:solidFill>
                <a:srgbClr val="0C5773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AE652E-6558-4E5E-A7EB-555DDAE8993A}"/>
              </a:ext>
            </a:extLst>
          </p:cNvPr>
          <p:cNvGrpSpPr/>
          <p:nvPr/>
        </p:nvGrpSpPr>
        <p:grpSpPr>
          <a:xfrm>
            <a:off x="6684594" y="3363087"/>
            <a:ext cx="4544424" cy="1198626"/>
            <a:chOff x="6684594" y="3363087"/>
            <a:chExt cx="4544424" cy="119862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86B9D3B-EFC1-48BD-8305-342303D78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1000" l="9000" r="90500">
                          <a14:foregroundMark x1="52000" y1="60500" x2="51000" y2="49000"/>
                          <a14:foregroundMark x1="47500" y1="60000" x2="44500" y2="57500"/>
                          <a14:foregroundMark x1="46000" y1="51000" x2="47500" y2="30000"/>
                          <a14:foregroundMark x1="51000" y1="11500" x2="28500" y2="18500"/>
                          <a14:foregroundMark x1="34000" y1="14500" x2="46500" y2="12500"/>
                          <a14:foregroundMark x1="49500" y1="19000" x2="62000" y2="41500"/>
                          <a14:foregroundMark x1="62000" y1="45000" x2="60500" y2="66000"/>
                          <a14:foregroundMark x1="57500" y1="39000" x2="68000" y2="17500"/>
                          <a14:foregroundMark x1="65500" y1="44500" x2="46500" y2="63000"/>
                          <a14:foregroundMark x1="52000" y1="57500" x2="56500" y2="34500"/>
                          <a14:foregroundMark x1="51000" y1="48500" x2="33308" y2="73414"/>
                          <a14:foregroundMark x1="48000" y1="51500" x2="56000" y2="26000"/>
                          <a14:foregroundMark x1="53500" y1="37000" x2="38000" y2="61500"/>
                          <a14:foregroundMark x1="35000" y1="53500" x2="32500" y2="27000"/>
                          <a14:foregroundMark x1="11500" y1="43000" x2="12978" y2="58275"/>
                          <a14:foregroundMark x1="9414" y1="59224" x2="9000" y2="43500"/>
                          <a14:foregroundMark x1="11500" y1="45000" x2="13283" y2="58194"/>
                          <a14:foregroundMark x1="47902" y1="85500" x2="51500" y2="85500"/>
                          <a14:foregroundMark x1="46313" y1="90487" x2="57500" y2="89500"/>
                          <a14:foregroundMark x1="89000" y1="37000" x2="90500" y2="52500"/>
                          <a14:foregroundMark x1="61000" y1="15000" x2="48500" y2="10500"/>
                          <a14:foregroundMark x1="48500" y1="10500" x2="48500" y2="10500"/>
                          <a14:foregroundMark x1="64500" y1="37000" x2="63500" y2="36000"/>
                          <a14:foregroundMark x1="68000" y1="37500" x2="67500" y2="32000"/>
                          <a14:foregroundMark x1="69000" y1="39000" x2="62000" y2="24500"/>
                          <a14:foregroundMark x1="65500" y1="29000" x2="73000" y2="34500"/>
                          <a14:foregroundMark x1="69000" y1="28000" x2="70500" y2="39000"/>
                          <a14:foregroundMark x1="12500" y1="62500" x2="9500" y2="58500"/>
                          <a14:foregroundMark x1="9500" y1="58500" x2="38000" y2="75500"/>
                          <a14:foregroundMark x1="29500" y1="74500" x2="36500" y2="83500"/>
                          <a14:foregroundMark x1="36500" y1="83500" x2="42500" y2="87000"/>
                          <a14:foregroundMark x1="42500" y1="87000" x2="32000" y2="77000"/>
                          <a14:foregroundMark x1="42500" y1="84500" x2="48500" y2="88000"/>
                          <a14:foregroundMark x1="46500" y1="87000" x2="26500" y2="69500"/>
                          <a14:foregroundMark x1="26500" y1="69500" x2="40000" y2="86500"/>
                          <a14:foregroundMark x1="52500" y1="54500" x2="62000" y2="40000"/>
                          <a14:foregroundMark x1="62000" y1="40000" x2="55000" y2="63500"/>
                          <a14:backgroundMark x1="6500" y1="61599" x2="6500" y2="60000"/>
                          <a14:backgroundMark x1="6500" y1="60000" x2="6840" y2="61247"/>
                          <a14:backgroundMark x1="42928" y1="93809" x2="43500" y2="9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5" t="493" r="6345" b="492"/>
            <a:stretch>
              <a:fillRect/>
            </a:stretch>
          </p:blipFill>
          <p:spPr>
            <a:xfrm>
              <a:off x="6684594" y="3363087"/>
              <a:ext cx="1198626" cy="1198626"/>
            </a:xfrm>
            <a:custGeom>
              <a:avLst/>
              <a:gdLst>
                <a:gd name="connsiteX0" fmla="*/ 495300 w 990600"/>
                <a:gd name="connsiteY0" fmla="*/ 0 h 990600"/>
                <a:gd name="connsiteX1" fmla="*/ 990600 w 990600"/>
                <a:gd name="connsiteY1" fmla="*/ 495300 h 990600"/>
                <a:gd name="connsiteX2" fmla="*/ 495300 w 990600"/>
                <a:gd name="connsiteY2" fmla="*/ 990600 h 990600"/>
                <a:gd name="connsiteX3" fmla="*/ 0 w 990600"/>
                <a:gd name="connsiteY3" fmla="*/ 495300 h 990600"/>
                <a:gd name="connsiteX4" fmla="*/ 495300 w 9906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990600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768847"/>
                    <a:pt x="768847" y="990600"/>
                    <a:pt x="495300" y="990600"/>
                  </a:cubicBezTo>
                  <a:cubicBezTo>
                    <a:pt x="221753" y="990600"/>
                    <a:pt x="0" y="768847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36C862-2FC1-447B-8A52-9AC17CD058E7}"/>
                </a:ext>
              </a:extLst>
            </p:cNvPr>
            <p:cNvGrpSpPr/>
            <p:nvPr/>
          </p:nvGrpSpPr>
          <p:grpSpPr>
            <a:xfrm>
              <a:off x="7883220" y="3698845"/>
              <a:ext cx="3345798" cy="470291"/>
              <a:chOff x="7931802" y="3560439"/>
              <a:chExt cx="3345798" cy="470291"/>
            </a:xfrm>
          </p:grpSpPr>
          <p:pic>
            <p:nvPicPr>
              <p:cNvPr id="58" name="Object 17">
                <a:extLst>
                  <a:ext uri="{FF2B5EF4-FFF2-40B4-BE49-F238E27FC236}">
                    <a16:creationId xmlns:a16="http://schemas.microsoft.com/office/drawing/2014/main" id="{77546B8B-6BCA-4699-8394-4F3898E14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032900" y="3560439"/>
                <a:ext cx="285714" cy="95238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4191B80-854D-4B84-8FCC-8A083BB586B7}"/>
                  </a:ext>
                </a:extLst>
              </p:cNvPr>
              <p:cNvSpPr txBox="1"/>
              <p:nvPr/>
            </p:nvSpPr>
            <p:spPr>
              <a:xfrm>
                <a:off x="7931802" y="3661398"/>
                <a:ext cx="3345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PostMan</a:t>
                </a:r>
                <a:r>
                  <a:rPr lang="ko-KR" altLang="en-US" i="1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을 활용한 </a:t>
                </a:r>
                <a:r>
                  <a:rPr lang="ko-KR" altLang="en-US" i="1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크롤링</a:t>
                </a:r>
                <a:endParaRPr lang="ko-KR" altLang="en-US" i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7FC8BEC-FB87-4086-80B9-86310CC001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4CCF237-6BB1-459D-A0EF-442D071A9D96}"/>
              </a:ext>
            </a:extLst>
          </p:cNvPr>
          <p:cNvSpPr/>
          <p:nvPr/>
        </p:nvSpPr>
        <p:spPr>
          <a:xfrm>
            <a:off x="2743200" y="2321877"/>
            <a:ext cx="9138665" cy="5818376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34343C-23D3-473A-A98F-C940434E655B}"/>
              </a:ext>
            </a:extLst>
          </p:cNvPr>
          <p:cNvGrpSpPr/>
          <p:nvPr/>
        </p:nvGrpSpPr>
        <p:grpSpPr>
          <a:xfrm>
            <a:off x="1134129" y="2443934"/>
            <a:ext cx="6770145" cy="5630471"/>
            <a:chOff x="1134129" y="2443934"/>
            <a:chExt cx="6770145" cy="563047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52022D7-7BCE-408A-A8D4-59B524D57E63}"/>
                </a:ext>
              </a:extLst>
            </p:cNvPr>
            <p:cNvGrpSpPr/>
            <p:nvPr/>
          </p:nvGrpSpPr>
          <p:grpSpPr>
            <a:xfrm>
              <a:off x="1134129" y="3361683"/>
              <a:ext cx="6770145" cy="4712722"/>
              <a:chOff x="1143606" y="2875130"/>
              <a:chExt cx="6770145" cy="4712722"/>
            </a:xfrm>
          </p:grpSpPr>
          <p:pic>
            <p:nvPicPr>
              <p:cNvPr id="14" name="Google Shape;214;ge7a6272204_6_481">
                <a:extLst>
                  <a:ext uri="{FF2B5EF4-FFF2-40B4-BE49-F238E27FC236}">
                    <a16:creationId xmlns:a16="http://schemas.microsoft.com/office/drawing/2014/main" id="{C5453588-F51A-4483-8666-9B4240FA3068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164388" y="2875130"/>
                <a:ext cx="6749363" cy="4097135"/>
              </a:xfrm>
              <a:prstGeom prst="rect">
                <a:avLst/>
              </a:prstGeom>
              <a:noFill/>
              <a:ln w="28575">
                <a:solidFill>
                  <a:srgbClr val="0C5773"/>
                </a:solidFill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" name="Google Shape;216;ge7a6272204_6_481">
                <a:extLst>
                  <a:ext uri="{FF2B5EF4-FFF2-40B4-BE49-F238E27FC236}">
                    <a16:creationId xmlns:a16="http://schemas.microsoft.com/office/drawing/2014/main" id="{C414D769-E6BB-40D8-A92D-B7B80F21D81C}"/>
                  </a:ext>
                </a:extLst>
              </p:cNvPr>
              <p:cNvSpPr txBox="1"/>
              <p:nvPr/>
            </p:nvSpPr>
            <p:spPr>
              <a:xfrm>
                <a:off x="1143606" y="7010832"/>
                <a:ext cx="3952541" cy="577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r>
                  <a:rPr lang="en-US" altLang="ko-KR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r>
                  <a:rPr lang="en-US" altLang="ko-KR" sz="28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2941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rows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x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12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columns</a:t>
                </a:r>
                <a:endParaRPr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5" name="Google Shape;242;ge7a6272204_6_518">
              <a:extLst>
                <a:ext uri="{FF2B5EF4-FFF2-40B4-BE49-F238E27FC236}">
                  <a16:creationId xmlns:a16="http://schemas.microsoft.com/office/drawing/2014/main" id="{123E972B-395F-4E61-B9AB-AC6BA481B39E}"/>
                </a:ext>
              </a:extLst>
            </p:cNvPr>
            <p:cNvSpPr/>
            <p:nvPr/>
          </p:nvSpPr>
          <p:spPr>
            <a:xfrm>
              <a:off x="1134129" y="2443934"/>
              <a:ext cx="6749363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ko-KR" altLang="en-US" sz="2700" b="1" dirty="0" err="1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r>
                <a:rPr lang="ko-KR" altLang="en-US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전</a:t>
              </a:r>
              <a:endParaRPr sz="2700" b="1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507D4A-D33D-4AFE-82A7-F4285AA91E56}"/>
              </a:ext>
            </a:extLst>
          </p:cNvPr>
          <p:cNvGrpSpPr/>
          <p:nvPr/>
        </p:nvGrpSpPr>
        <p:grpSpPr>
          <a:xfrm>
            <a:off x="10772777" y="2443934"/>
            <a:ext cx="6749363" cy="5591904"/>
            <a:chOff x="10772777" y="2443934"/>
            <a:chExt cx="6749363" cy="55919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86317D4-98DF-46D5-9A2C-6A04745965A4}"/>
                </a:ext>
              </a:extLst>
            </p:cNvPr>
            <p:cNvGrpSpPr/>
            <p:nvPr/>
          </p:nvGrpSpPr>
          <p:grpSpPr>
            <a:xfrm>
              <a:off x="10772778" y="3322565"/>
              <a:ext cx="6697726" cy="4713273"/>
              <a:chOff x="10782255" y="2836012"/>
              <a:chExt cx="6309045" cy="4713273"/>
            </a:xfrm>
          </p:grpSpPr>
          <p:pic>
            <p:nvPicPr>
              <p:cNvPr id="18" name="Google Shape;217;ge7a6272204_6_481">
                <a:extLst>
                  <a:ext uri="{FF2B5EF4-FFF2-40B4-BE49-F238E27FC236}">
                    <a16:creationId xmlns:a16="http://schemas.microsoft.com/office/drawing/2014/main" id="{3E3D85B4-7675-4CFB-B2DE-F6EB38B33F8B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782255" y="2836012"/>
                <a:ext cx="6309045" cy="4122391"/>
              </a:xfrm>
              <a:prstGeom prst="rect">
                <a:avLst/>
              </a:prstGeom>
              <a:noFill/>
              <a:ln w="28575">
                <a:solidFill>
                  <a:srgbClr val="0C5773"/>
                </a:solidFill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Google Shape;219;ge7a6272204_6_481">
                <a:extLst>
                  <a:ext uri="{FF2B5EF4-FFF2-40B4-BE49-F238E27FC236}">
                    <a16:creationId xmlns:a16="http://schemas.microsoft.com/office/drawing/2014/main" id="{EE39ACBF-CE3C-40B9-A918-C9A82ED44AA6}"/>
                  </a:ext>
                </a:extLst>
              </p:cNvPr>
              <p:cNvSpPr txBox="1"/>
              <p:nvPr/>
            </p:nvSpPr>
            <p:spPr>
              <a:xfrm>
                <a:off x="10806985" y="6972265"/>
                <a:ext cx="6196285" cy="5770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r>
                  <a:rPr lang="en-US" altLang="ko-KR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: </a:t>
                </a:r>
                <a:r>
                  <a:rPr lang="en-US" altLang="ko-KR" sz="28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296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rows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x</a:t>
                </a:r>
                <a:r>
                  <a:rPr lang="ko-KR" altLang="en-US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lang="en-US" altLang="ko-KR" sz="2550" b="1" dirty="0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12 </a:t>
                </a:r>
                <a:r>
                  <a:rPr lang="en-US" altLang="ko-KR" sz="2550" b="1" dirty="0" err="1">
                    <a:solidFill>
                      <a:schemeClr val="dk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columns</a:t>
                </a:r>
                <a:endParaRPr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6" name="Google Shape;242;ge7a6272204_6_518">
              <a:extLst>
                <a:ext uri="{FF2B5EF4-FFF2-40B4-BE49-F238E27FC236}">
                  <a16:creationId xmlns:a16="http://schemas.microsoft.com/office/drawing/2014/main" id="{6F864637-FA42-49FE-89C8-3C3B9B31894E}"/>
                </a:ext>
              </a:extLst>
            </p:cNvPr>
            <p:cNvSpPr/>
            <p:nvPr/>
          </p:nvSpPr>
          <p:spPr>
            <a:xfrm>
              <a:off x="10772777" y="2443934"/>
              <a:ext cx="6749363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ko-KR" altLang="en-US" sz="2700" b="1" dirty="0" err="1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r>
                <a:rPr lang="ko-KR" altLang="en-US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후</a:t>
              </a:r>
              <a:endParaRPr sz="2700" b="1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7DFF28-BF9D-4D81-AFBB-59DB210BFBB8}"/>
              </a:ext>
            </a:extLst>
          </p:cNvPr>
          <p:cNvGrpSpPr/>
          <p:nvPr/>
        </p:nvGrpSpPr>
        <p:grpSpPr>
          <a:xfrm>
            <a:off x="5234150" y="8467329"/>
            <a:ext cx="7995409" cy="960844"/>
            <a:chOff x="5234150" y="8467329"/>
            <a:chExt cx="7995409" cy="9608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1BF7AA6-205B-48C8-80CC-0D81A26A45E5}"/>
                </a:ext>
              </a:extLst>
            </p:cNvPr>
            <p:cNvGrpSpPr/>
            <p:nvPr/>
          </p:nvGrpSpPr>
          <p:grpSpPr>
            <a:xfrm>
              <a:off x="5236458" y="8467329"/>
              <a:ext cx="7993101" cy="960844"/>
              <a:chOff x="5278508" y="8115299"/>
              <a:chExt cx="7993101" cy="960844"/>
            </a:xfrm>
          </p:grpSpPr>
          <p:sp>
            <p:nvSpPr>
              <p:cNvPr id="21" name="Google Shape;223;ge7a6272204_6_481">
                <a:extLst>
                  <a:ext uri="{FF2B5EF4-FFF2-40B4-BE49-F238E27FC236}">
                    <a16:creationId xmlns:a16="http://schemas.microsoft.com/office/drawing/2014/main" id="{92A6E23B-48FF-4CC4-9A58-4E4603F3A4DE}"/>
                  </a:ext>
                </a:extLst>
              </p:cNvPr>
              <p:cNvSpPr/>
              <p:nvPr/>
            </p:nvSpPr>
            <p:spPr>
              <a:xfrm>
                <a:off x="5278508" y="8115299"/>
                <a:ext cx="7993101" cy="96084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buClr>
                    <a:schemeClr val="dk1"/>
                  </a:buClr>
                  <a:buSzPts val="2000"/>
                  <a:buChar char="•"/>
                </a:pPr>
                <a:r>
                  <a:rPr lang="en-US" altLang="ko-KR" sz="2800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Target </a:t>
                </a:r>
                <a:r>
                  <a:rPr lang="ko-KR" altLang="en-US" sz="2800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변수를 입주대기자수로 설정</a:t>
                </a:r>
                <a:endParaRPr sz="28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  <a:p>
                <a:pPr marL="342900" indent="-342900">
                  <a:lnSpc>
                    <a:spcPct val="90000"/>
                  </a:lnSpc>
                  <a:buClr>
                    <a:schemeClr val="dk1"/>
                  </a:buClr>
                  <a:buSzPts val="2000"/>
                  <a:buChar char="•"/>
                </a:pPr>
                <a:r>
                  <a:rPr lang="ko-KR" altLang="en-US" sz="2800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입주 대기자수가 </a:t>
                </a:r>
                <a:r>
                  <a:rPr lang="en-US" altLang="ko-KR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0</a:t>
                </a:r>
                <a:r>
                  <a:rPr lang="ko-KR" altLang="en-US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인 항목을 모두 제외</a:t>
                </a:r>
                <a:endParaRPr sz="2400" b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" name="잉크 1">
                    <a:extLst>
                      <a:ext uri="{FF2B5EF4-FFF2-40B4-BE49-F238E27FC236}">
                        <a16:creationId xmlns:a16="http://schemas.microsoft.com/office/drawing/2014/main" id="{BA9F124B-E666-4671-9550-4C5CA50337A3}"/>
                      </a:ext>
                    </a:extLst>
                  </p14:cNvPr>
                  <p14:cNvContentPartPr/>
                  <p14:nvPr/>
                </p14:nvContentPartPr>
                <p14:xfrm>
                  <a:off x="8424050" y="8748971"/>
                  <a:ext cx="3226320" cy="138240"/>
                </p14:xfrm>
              </p:contentPart>
            </mc:Choice>
            <mc:Fallback xmlns="">
              <p:pic>
                <p:nvPicPr>
                  <p:cNvPr id="2" name="잉크 1">
                    <a:extLst>
                      <a:ext uri="{FF2B5EF4-FFF2-40B4-BE49-F238E27FC236}">
                        <a16:creationId xmlns:a16="http://schemas.microsoft.com/office/drawing/2014/main" id="{BA9F124B-E666-4671-9550-4C5CA50337A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352410" y="8604971"/>
                    <a:ext cx="3369960" cy="42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" name="잉크 2">
                    <a:extLst>
                      <a:ext uri="{FF2B5EF4-FFF2-40B4-BE49-F238E27FC236}">
                        <a16:creationId xmlns:a16="http://schemas.microsoft.com/office/drawing/2014/main" id="{6349A6F4-B4F4-4E42-B071-4855DAC5D6C1}"/>
                      </a:ext>
                    </a:extLst>
                  </p14:cNvPr>
                  <p14:cNvContentPartPr/>
                  <p14:nvPr/>
                </p14:nvContentPartPr>
                <p14:xfrm>
                  <a:off x="11650370" y="8393103"/>
                  <a:ext cx="395640" cy="408600"/>
                </p14:xfrm>
              </p:contentPart>
            </mc:Choice>
            <mc:Fallback xmlns="">
              <p:pic>
                <p:nvPicPr>
                  <p:cNvPr id="3" name="잉크 2">
                    <a:extLst>
                      <a:ext uri="{FF2B5EF4-FFF2-40B4-BE49-F238E27FC236}">
                        <a16:creationId xmlns:a16="http://schemas.microsoft.com/office/drawing/2014/main" id="{6349A6F4-B4F4-4E42-B071-4855DAC5D6C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632730" y="8375103"/>
                    <a:ext cx="431280" cy="44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181D1ECD-497F-4D2B-8C08-CA6420992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4975690" y="8794660"/>
              <a:ext cx="823104" cy="306183"/>
            </a:xfrm>
            <a:prstGeom prst="rect">
              <a:avLst/>
            </a:prstGeom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540C361-5B53-4CEF-8771-121F7B522484}"/>
              </a:ext>
            </a:extLst>
          </p:cNvPr>
          <p:cNvSpPr/>
          <p:nvPr/>
        </p:nvSpPr>
        <p:spPr>
          <a:xfrm>
            <a:off x="16617739" y="3308703"/>
            <a:ext cx="904401" cy="4122391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C09533E-5B91-4FAF-8878-0F1F276912CE}"/>
              </a:ext>
            </a:extLst>
          </p:cNvPr>
          <p:cNvSpPr/>
          <p:nvPr/>
        </p:nvSpPr>
        <p:spPr>
          <a:xfrm>
            <a:off x="7061440" y="3322564"/>
            <a:ext cx="851917" cy="4122391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F5BF234-F927-45B6-A364-A2D00761D6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6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9FB7F1E-6C46-48C5-984A-B5B23D493AEF}"/>
              </a:ext>
            </a:extLst>
          </p:cNvPr>
          <p:cNvGrpSpPr/>
          <p:nvPr/>
        </p:nvGrpSpPr>
        <p:grpSpPr>
          <a:xfrm>
            <a:off x="1508760" y="2963280"/>
            <a:ext cx="6625088" cy="5768775"/>
            <a:chOff x="1508760" y="2963280"/>
            <a:chExt cx="6625088" cy="5768775"/>
          </a:xfrm>
        </p:grpSpPr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59E44CC4-5B0D-4186-910E-074293467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760" y="2963280"/>
              <a:ext cx="6625088" cy="2586511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292100" dist="1016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A0ECCBC-2802-423E-8E38-8B0669EFE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6116083"/>
              <a:ext cx="6609848" cy="2615972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292100" dist="1016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ED1C5F4C-E604-45C0-A990-21162F7A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69" y="6684235"/>
            <a:ext cx="2939319" cy="1022558"/>
          </a:xfrm>
          <a:prstGeom prst="rect">
            <a:avLst/>
          </a:prstGeom>
          <a:noFill/>
        </p:spPr>
      </p:pic>
      <p:pic>
        <p:nvPicPr>
          <p:cNvPr id="17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F8E4252D-3732-472E-86F0-7A62601A3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23" y="3529572"/>
            <a:ext cx="7858083" cy="1227689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7392E9-D3B6-4219-81A6-08688824DCC9}"/>
              </a:ext>
            </a:extLst>
          </p:cNvPr>
          <p:cNvSpPr txBox="1"/>
          <p:nvPr/>
        </p:nvSpPr>
        <p:spPr>
          <a:xfrm>
            <a:off x="10239988" y="5777869"/>
            <a:ext cx="168451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V1: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경찰서</a:t>
            </a:r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V2: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소방서</a:t>
            </a:r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V3: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편의점</a:t>
            </a:r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V4: </a:t>
            </a:r>
            <a:r>
              <a:rPr lang="ko-KR" altLang="en-US" sz="2100" dirty="0">
                <a:solidFill>
                  <a:schemeClr val="accent1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병원 </a:t>
            </a:r>
            <a:endParaRPr lang="en-US" altLang="ko-KR" sz="2100" dirty="0">
              <a:solidFill>
                <a:schemeClr val="accent1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1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</a:p>
        </p:txBody>
      </p:sp>
      <p:sp>
        <p:nvSpPr>
          <p:cNvPr id="19" name="육각형 18" descr="ㅇㅁㄴㅇㄹ&#10;">
            <a:extLst>
              <a:ext uri="{FF2B5EF4-FFF2-40B4-BE49-F238E27FC236}">
                <a16:creationId xmlns:a16="http://schemas.microsoft.com/office/drawing/2014/main" id="{7F467106-14B9-4BAE-B73C-9FC6CF114059}"/>
              </a:ext>
            </a:extLst>
          </p:cNvPr>
          <p:cNvSpPr/>
          <p:nvPr/>
        </p:nvSpPr>
        <p:spPr>
          <a:xfrm>
            <a:off x="13969680" y="5777869"/>
            <a:ext cx="2120388" cy="1533363"/>
          </a:xfrm>
          <a:prstGeom prst="hexagon">
            <a:avLst/>
          </a:prstGeom>
          <a:ln w="57150">
            <a:solidFill>
              <a:srgbClr val="FFC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공공주택 입지 영향요인 수집</a:t>
            </a:r>
            <a:endParaRPr lang="en-US" altLang="ko-KR"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02D931C3-C0FE-43B4-B398-22E49FBF9C3A}"/>
              </a:ext>
            </a:extLst>
          </p:cNvPr>
          <p:cNvSpPr/>
          <p:nvPr/>
        </p:nvSpPr>
        <p:spPr>
          <a:xfrm>
            <a:off x="8734614" y="6155070"/>
            <a:ext cx="964095" cy="582917"/>
          </a:xfrm>
          <a:prstGeom prst="rightArrow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851052DF-1D77-4D91-A96F-33EFC9FED7F1}"/>
              </a:ext>
            </a:extLst>
          </p:cNvPr>
          <p:cNvSpPr/>
          <p:nvPr/>
        </p:nvSpPr>
        <p:spPr>
          <a:xfrm>
            <a:off x="12396094" y="6155070"/>
            <a:ext cx="964095" cy="582917"/>
          </a:xfrm>
          <a:prstGeom prst="rightArrow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69EC1E-332D-4AB8-A1B9-4B8154C00B1F}"/>
              </a:ext>
            </a:extLst>
          </p:cNvPr>
          <p:cNvGrpSpPr/>
          <p:nvPr/>
        </p:nvGrpSpPr>
        <p:grpSpPr>
          <a:xfrm>
            <a:off x="9246160" y="4863491"/>
            <a:ext cx="3707840" cy="562191"/>
            <a:chOff x="8876937" y="4858139"/>
            <a:chExt cx="3707840" cy="5621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D2D222-FA80-43FA-BF26-FBDF1D0B7D24}"/>
                </a:ext>
              </a:extLst>
            </p:cNvPr>
            <p:cNvSpPr txBox="1"/>
            <p:nvPr/>
          </p:nvSpPr>
          <p:spPr>
            <a:xfrm>
              <a:off x="8876937" y="4885320"/>
              <a:ext cx="37078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논문에 근거하여 선정</a:t>
              </a:r>
            </a:p>
          </p:txBody>
        </p:sp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3FB88FBE-69B4-4A3E-8CE5-3125701F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19435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EC793D-9A0C-41EA-9872-8F7D32CB1A3F}"/>
              </a:ext>
            </a:extLst>
          </p:cNvPr>
          <p:cNvGrpSpPr/>
          <p:nvPr/>
        </p:nvGrpSpPr>
        <p:grpSpPr>
          <a:xfrm>
            <a:off x="13208560" y="4863491"/>
            <a:ext cx="3707840" cy="562191"/>
            <a:chOff x="12839337" y="4858139"/>
            <a:chExt cx="3707840" cy="5621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F3F4DB-971F-4FF7-81D6-35B707DFEE51}"/>
                </a:ext>
              </a:extLst>
            </p:cNvPr>
            <p:cNvSpPr txBox="1"/>
            <p:nvPr/>
          </p:nvSpPr>
          <p:spPr>
            <a:xfrm>
              <a:off x="12839337" y="4885320"/>
              <a:ext cx="37078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수집완료</a:t>
              </a:r>
            </a:p>
          </p:txBody>
        </p:sp>
        <p:pic>
          <p:nvPicPr>
            <p:cNvPr id="25" name="Object 10">
              <a:extLst>
                <a:ext uri="{FF2B5EF4-FFF2-40B4-BE49-F238E27FC236}">
                  <a16:creationId xmlns:a16="http://schemas.microsoft.com/office/drawing/2014/main" id="{9B25E556-F143-4E86-B885-5484BFF2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13558941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369AFFC-CF3C-428D-9D15-394303525645}"/>
              </a:ext>
            </a:extLst>
          </p:cNvPr>
          <p:cNvGrpSpPr/>
          <p:nvPr/>
        </p:nvGrpSpPr>
        <p:grpSpPr>
          <a:xfrm>
            <a:off x="762000" y="1846401"/>
            <a:ext cx="7696200" cy="584775"/>
            <a:chOff x="613793" y="2021192"/>
            <a:chExt cx="7696200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C067DA-9DF6-4968-B061-CA76696E8C1C}"/>
                </a:ext>
              </a:extLst>
            </p:cNvPr>
            <p:cNvSpPr txBox="1"/>
            <p:nvPr/>
          </p:nvSpPr>
          <p:spPr>
            <a:xfrm>
              <a:off x="1156648" y="2021192"/>
              <a:ext cx="7153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공공주택 입지요인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data 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수집 및 </a:t>
              </a:r>
              <a:r>
                <a:rPr lang="ko-KR" altLang="en-US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31" name="그룹 1003">
              <a:extLst>
                <a:ext uri="{FF2B5EF4-FFF2-40B4-BE49-F238E27FC236}">
                  <a16:creationId xmlns:a16="http://schemas.microsoft.com/office/drawing/2014/main" id="{E33E2975-48DD-4105-9CC3-4980DDD38E44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32" name="Object 10">
                <a:extLst>
                  <a:ext uri="{FF2B5EF4-FFF2-40B4-BE49-F238E27FC236}">
                    <a16:creationId xmlns:a16="http://schemas.microsoft.com/office/drawing/2014/main" id="{9E86F747-9CAB-440C-A27C-0BBB7B57A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2F2E19B0-9A4C-4D24-BDF8-8B83C84FF8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E05CCDBC-3724-457F-87EF-BA907190F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61" y="7855439"/>
            <a:ext cx="1421823" cy="1161927"/>
          </a:xfrm>
          <a:prstGeom prst="rect">
            <a:avLst/>
          </a:prstGeom>
          <a:noFill/>
        </p:spPr>
      </p:pic>
      <p:pic>
        <p:nvPicPr>
          <p:cNvPr id="19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1D2D6997-3365-4CB7-AA37-71A19332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5235" y="7855439"/>
            <a:ext cx="1421823" cy="1161927"/>
          </a:xfrm>
          <a:prstGeom prst="rect">
            <a:avLst/>
          </a:prstGeom>
          <a:noFill/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601F645-F60E-425F-8ACA-AAF9CE21894B}"/>
              </a:ext>
            </a:extLst>
          </p:cNvPr>
          <p:cNvSpPr/>
          <p:nvPr/>
        </p:nvSpPr>
        <p:spPr>
          <a:xfrm>
            <a:off x="2536501" y="2763152"/>
            <a:ext cx="9138665" cy="5818376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6E6C8C-C438-4E03-B3DD-E9666E998A2E}"/>
              </a:ext>
            </a:extLst>
          </p:cNvPr>
          <p:cNvGrpSpPr/>
          <p:nvPr/>
        </p:nvGrpSpPr>
        <p:grpSpPr>
          <a:xfrm>
            <a:off x="829987" y="2353143"/>
            <a:ext cx="7329888" cy="6170278"/>
            <a:chOff x="829987" y="2353143"/>
            <a:chExt cx="7329888" cy="6170278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7D4A91-7DA4-4D90-A835-DDCE2045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87" y="3238500"/>
              <a:ext cx="6977636" cy="46226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0C5773"/>
              </a:solidFill>
              <a:miter lim="800000"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Google Shape;248;ge7a6272204_6_518">
              <a:extLst>
                <a:ext uri="{FF2B5EF4-FFF2-40B4-BE49-F238E27FC236}">
                  <a16:creationId xmlns:a16="http://schemas.microsoft.com/office/drawing/2014/main" id="{652F9C2D-04C0-43A1-8B29-EEB1FD86ADCF}"/>
                </a:ext>
              </a:extLst>
            </p:cNvPr>
            <p:cNvSpPr txBox="1"/>
            <p:nvPr/>
          </p:nvSpPr>
          <p:spPr>
            <a:xfrm>
              <a:off x="5306875" y="8138521"/>
              <a:ext cx="2853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en-US" altLang="ko-KR" sz="1900" b="1" u="sng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73983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rows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12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columns</a:t>
              </a:r>
              <a:endParaRPr sz="1700" b="1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Google Shape;242;ge7a6272204_6_518">
              <a:extLst>
                <a:ext uri="{FF2B5EF4-FFF2-40B4-BE49-F238E27FC236}">
                  <a16:creationId xmlns:a16="http://schemas.microsoft.com/office/drawing/2014/main" id="{244FD498-9386-4426-B4B2-31E0F56D925D}"/>
                </a:ext>
              </a:extLst>
            </p:cNvPr>
            <p:cNvSpPr/>
            <p:nvPr/>
          </p:nvSpPr>
          <p:spPr>
            <a:xfrm>
              <a:off x="829987" y="2353143"/>
              <a:ext cx="6977636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ko-KR" altLang="en-US" sz="2700" b="1" dirty="0" err="1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r>
                <a:rPr lang="ko-KR" altLang="en-US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전</a:t>
              </a:r>
              <a:endParaRPr sz="2700" b="1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A90BE-69EF-43FC-8476-51BDD9AECC8E}"/>
              </a:ext>
            </a:extLst>
          </p:cNvPr>
          <p:cNvGrpSpPr/>
          <p:nvPr/>
        </p:nvGrpSpPr>
        <p:grpSpPr>
          <a:xfrm>
            <a:off x="10120139" y="2353143"/>
            <a:ext cx="7335472" cy="6173742"/>
            <a:chOff x="10120139" y="2353143"/>
            <a:chExt cx="7335472" cy="6173742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01094B-9A5B-4210-8BF5-96B1E9B2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1329" y="3269672"/>
              <a:ext cx="6976446" cy="4641658"/>
            </a:xfrm>
            <a:prstGeom prst="rect">
              <a:avLst/>
            </a:prstGeom>
            <a:ln w="28575">
              <a:solidFill>
                <a:srgbClr val="0C5773"/>
              </a:solidFill>
            </a:ln>
            <a:effectLst>
              <a:outerShdw blurRad="292100" dist="1016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Google Shape;248;ge7a6272204_6_518">
              <a:extLst>
                <a:ext uri="{FF2B5EF4-FFF2-40B4-BE49-F238E27FC236}">
                  <a16:creationId xmlns:a16="http://schemas.microsoft.com/office/drawing/2014/main" id="{29E4EC1E-90A8-4639-9402-21B1208E6B46}"/>
                </a:ext>
              </a:extLst>
            </p:cNvPr>
            <p:cNvSpPr txBox="1"/>
            <p:nvPr/>
          </p:nvSpPr>
          <p:spPr>
            <a:xfrm>
              <a:off x="14602611" y="8141985"/>
              <a:ext cx="2853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en-US" altLang="ko-KR" sz="1900" b="1" u="sng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18078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rows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r>
                <a:rPr lang="ko-KR" sz="170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12 </a:t>
              </a:r>
              <a:r>
                <a:rPr lang="ko-KR" sz="170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columns</a:t>
              </a:r>
              <a:endParaRPr sz="1700" b="1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" name="Google Shape;242;ge7a6272204_6_518">
              <a:extLst>
                <a:ext uri="{FF2B5EF4-FFF2-40B4-BE49-F238E27FC236}">
                  <a16:creationId xmlns:a16="http://schemas.microsoft.com/office/drawing/2014/main" id="{43153610-FAD3-4622-9054-905CB72CC2D8}"/>
                </a:ext>
              </a:extLst>
            </p:cNvPr>
            <p:cNvSpPr/>
            <p:nvPr/>
          </p:nvSpPr>
          <p:spPr>
            <a:xfrm>
              <a:off x="10120139" y="2353143"/>
              <a:ext cx="6977636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ko-KR" altLang="en-US" sz="2700" b="1" dirty="0" err="1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r>
                <a:rPr lang="ko-KR" altLang="en-US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후</a:t>
              </a:r>
              <a:endParaRPr sz="2700" b="1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CF6339-9D30-41B7-8E42-DFDE4438516E}"/>
              </a:ext>
            </a:extLst>
          </p:cNvPr>
          <p:cNvGrpSpPr/>
          <p:nvPr/>
        </p:nvGrpSpPr>
        <p:grpSpPr>
          <a:xfrm>
            <a:off x="5421043" y="8892592"/>
            <a:ext cx="9181568" cy="1031214"/>
            <a:chOff x="5234150" y="8396959"/>
            <a:chExt cx="9181568" cy="103121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B3B3D63-3F07-4C5D-A7C1-FB28B840D622}"/>
                </a:ext>
              </a:extLst>
            </p:cNvPr>
            <p:cNvGrpSpPr/>
            <p:nvPr/>
          </p:nvGrpSpPr>
          <p:grpSpPr>
            <a:xfrm>
              <a:off x="5236458" y="8396959"/>
              <a:ext cx="9179260" cy="1031214"/>
              <a:chOff x="5278508" y="8044929"/>
              <a:chExt cx="9179260" cy="1031214"/>
            </a:xfrm>
          </p:grpSpPr>
          <p:sp>
            <p:nvSpPr>
              <p:cNvPr id="35" name="Google Shape;223;ge7a6272204_6_481">
                <a:extLst>
                  <a:ext uri="{FF2B5EF4-FFF2-40B4-BE49-F238E27FC236}">
                    <a16:creationId xmlns:a16="http://schemas.microsoft.com/office/drawing/2014/main" id="{6F781069-ECD6-496C-AFF1-B14780926EB1}"/>
                  </a:ext>
                </a:extLst>
              </p:cNvPr>
              <p:cNvSpPr/>
              <p:nvPr/>
            </p:nvSpPr>
            <p:spPr>
              <a:xfrm>
                <a:off x="5278508" y="8115299"/>
                <a:ext cx="9179260" cy="960844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 indent="-342900">
                  <a:lnSpc>
                    <a:spcPct val="90000"/>
                  </a:lnSpc>
                  <a:buClr>
                    <a:schemeClr val="dk1"/>
                  </a:buClr>
                  <a:buSzPts val="2000"/>
                  <a:buChar char="•"/>
                </a:pPr>
                <a:r>
                  <a:rPr lang="ko-KR" altLang="en-US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서울 지역만 선정 후 이상치</a:t>
                </a:r>
                <a:r>
                  <a:rPr lang="en-US" altLang="ko-KR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, </a:t>
                </a:r>
                <a:r>
                  <a:rPr lang="ko-KR" altLang="en-US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및 </a:t>
                </a:r>
                <a:r>
                  <a:rPr lang="ko-KR" altLang="en-US" sz="2800" b="1" dirty="0" err="1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결측치</a:t>
                </a:r>
                <a:r>
                  <a:rPr lang="ko-KR" altLang="en-US" sz="2800" b="1" dirty="0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 데이터 </a:t>
                </a:r>
                <a:r>
                  <a:rPr lang="ko-KR" altLang="en-US" sz="2800" b="1" dirty="0" err="1">
                    <a:solidFill>
                      <a:schemeClr val="dk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전처리</a:t>
                </a:r>
                <a:endParaRPr sz="2400" b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303E31F8-A9CA-4A55-A053-F11740241998}"/>
                      </a:ext>
                    </a:extLst>
                  </p14:cNvPr>
                  <p14:cNvContentPartPr/>
                  <p14:nvPr/>
                </p14:nvContentPartPr>
                <p14:xfrm>
                  <a:off x="5728029" y="8526601"/>
                  <a:ext cx="3226320" cy="13824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303E31F8-A9CA-4A55-A053-F1174024199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56029" y="8382601"/>
                    <a:ext cx="3369960" cy="42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B7C4EB94-A842-4F93-B70D-0D3CBA56AA1A}"/>
                      </a:ext>
                    </a:extLst>
                  </p14:cNvPr>
                  <p14:cNvContentPartPr/>
                  <p14:nvPr/>
                </p14:nvContentPartPr>
                <p14:xfrm>
                  <a:off x="8603517" y="8044929"/>
                  <a:ext cx="395640" cy="40860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B7C4EB94-A842-4F93-B70D-0D3CBA56AA1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585517" y="8026929"/>
                    <a:ext cx="431280" cy="44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34" name="Object 10">
              <a:extLst>
                <a:ext uri="{FF2B5EF4-FFF2-40B4-BE49-F238E27FC236}">
                  <a16:creationId xmlns:a16="http://schemas.microsoft.com/office/drawing/2014/main" id="{43227697-CCF7-45F5-A358-A82002B43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4975690" y="8794660"/>
              <a:ext cx="823104" cy="306183"/>
            </a:xfrm>
            <a:prstGeom prst="rect">
              <a:avLst/>
            </a:prstGeom>
          </p:spPr>
        </p:pic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D049A403-FA6C-4638-8EB2-B023711910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oogle Shape;238;ge7a6272204_6_518">
            <a:extLst>
              <a:ext uri="{FF2B5EF4-FFF2-40B4-BE49-F238E27FC236}">
                <a16:creationId xmlns:a16="http://schemas.microsoft.com/office/drawing/2014/main" id="{857BA01B-67EA-4941-9F2E-613C218C697E}"/>
              </a:ext>
            </a:extLst>
          </p:cNvPr>
          <p:cNvGrpSpPr/>
          <p:nvPr/>
        </p:nvGrpSpPr>
        <p:grpSpPr>
          <a:xfrm>
            <a:off x="1023366" y="2547154"/>
            <a:ext cx="16303202" cy="5266083"/>
            <a:chOff x="328599" y="964030"/>
            <a:chExt cx="10868801" cy="3815095"/>
          </a:xfrm>
        </p:grpSpPr>
        <p:sp>
          <p:nvSpPr>
            <p:cNvPr id="14" name="Google Shape;239;ge7a6272204_6_518">
              <a:extLst>
                <a:ext uri="{FF2B5EF4-FFF2-40B4-BE49-F238E27FC236}">
                  <a16:creationId xmlns:a16="http://schemas.microsoft.com/office/drawing/2014/main" id="{CD4B50B8-2A0C-46D3-A13A-607F8A933780}"/>
                </a:ext>
              </a:extLst>
            </p:cNvPr>
            <p:cNvSpPr/>
            <p:nvPr/>
          </p:nvSpPr>
          <p:spPr>
            <a:xfrm>
              <a:off x="7780100" y="964030"/>
              <a:ext cx="3417300" cy="48810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-KR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70m</a:t>
              </a:r>
              <a:r>
                <a:rPr lang="en-US" altLang="ko-KR" sz="2700" b="1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 </a:t>
              </a:r>
              <a:r>
                <a:rPr lang="ko-KR" altLang="en-US"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초과</a:t>
              </a:r>
              <a:endParaRPr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6" name="Google Shape;240;ge7a6272204_6_518">
              <a:extLst>
                <a:ext uri="{FF2B5EF4-FFF2-40B4-BE49-F238E27FC236}">
                  <a16:creationId xmlns:a16="http://schemas.microsoft.com/office/drawing/2014/main" id="{76CB31FD-B6E8-4428-8B0E-2ECA950D8C5B}"/>
                </a:ext>
              </a:extLst>
            </p:cNvPr>
            <p:cNvGrpSpPr/>
            <p:nvPr/>
          </p:nvGrpSpPr>
          <p:grpSpPr>
            <a:xfrm>
              <a:off x="328599" y="978580"/>
              <a:ext cx="10868801" cy="3800545"/>
              <a:chOff x="328599" y="978580"/>
              <a:chExt cx="10868801" cy="3800545"/>
            </a:xfrm>
          </p:grpSpPr>
          <p:pic>
            <p:nvPicPr>
              <p:cNvPr id="17" name="Google Shape;241;ge7a6272204_6_518">
                <a:extLst>
                  <a:ext uri="{FF2B5EF4-FFF2-40B4-BE49-F238E27FC236}">
                    <a16:creationId xmlns:a16="http://schemas.microsoft.com/office/drawing/2014/main" id="{5476AED0-5A7E-472B-8B66-13420A9650F9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8600" y="1550150"/>
                <a:ext cx="3417300" cy="3228975"/>
              </a:xfrm>
              <a:prstGeom prst="rect">
                <a:avLst/>
              </a:prstGeom>
              <a:noFill/>
              <a:ln w="28575">
                <a:solidFill>
                  <a:srgbClr val="0C5773"/>
                </a:solidFill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Google Shape;242;ge7a6272204_6_518">
                <a:extLst>
                  <a:ext uri="{FF2B5EF4-FFF2-40B4-BE49-F238E27FC236}">
                    <a16:creationId xmlns:a16="http://schemas.microsoft.com/office/drawing/2014/main" id="{685CAF8F-9113-49F8-9A10-F36E98337D97}"/>
                  </a:ext>
                </a:extLst>
              </p:cNvPr>
              <p:cNvSpPr/>
              <p:nvPr/>
            </p:nvSpPr>
            <p:spPr>
              <a:xfrm>
                <a:off x="328599" y="978580"/>
                <a:ext cx="3417301" cy="488100"/>
              </a:xfrm>
              <a:prstGeom prst="rect">
                <a:avLst/>
              </a:prstGeom>
              <a:solidFill>
                <a:srgbClr val="0C577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40m</a:t>
                </a:r>
                <a:r>
                  <a:rPr lang="en-US" altLang="ko-KR" sz="2700" b="1" baseline="30000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2</a:t>
                </a:r>
                <a:r>
                  <a:rPr lang="ko-KR" altLang="en-US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이하</a:t>
                </a:r>
                <a:r>
                  <a:rPr lang="ko-KR" altLang="en-US" sz="2700" b="1" baseline="30000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 </a:t>
                </a:r>
                <a:endParaRPr sz="2700" b="1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9" name="Google Shape;243;ge7a6272204_6_518">
                <a:extLst>
                  <a:ext uri="{FF2B5EF4-FFF2-40B4-BE49-F238E27FC236}">
                    <a16:creationId xmlns:a16="http://schemas.microsoft.com/office/drawing/2014/main" id="{89979CE2-D9F5-4E15-B8D9-7E7F79F963D4}"/>
                  </a:ext>
                </a:extLst>
              </p:cNvPr>
              <p:cNvSpPr/>
              <p:nvPr/>
            </p:nvSpPr>
            <p:spPr>
              <a:xfrm>
                <a:off x="4054352" y="978580"/>
                <a:ext cx="3417300" cy="488100"/>
              </a:xfrm>
              <a:prstGeom prst="rect">
                <a:avLst/>
              </a:prstGeom>
              <a:solidFill>
                <a:srgbClr val="0C577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algn="ctr"/>
                <a:r>
                  <a:rPr lang="en-US" altLang="ko-KR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40m</a:t>
                </a:r>
                <a:r>
                  <a:rPr lang="en-US" altLang="ko-KR" sz="2700" b="1" baseline="30000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2 </a:t>
                </a:r>
                <a:r>
                  <a:rPr lang="ko-KR" altLang="en-US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초과 </a:t>
                </a:r>
                <a:r>
                  <a:rPr lang="en-US" altLang="ko-KR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70m</a:t>
                </a:r>
                <a:r>
                  <a:rPr lang="en-US" altLang="ko-KR" sz="2700" b="1" baseline="30000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2 </a:t>
                </a:r>
                <a:r>
                  <a:rPr lang="ko-KR" altLang="en-US" sz="2700" b="1" dirty="0">
                    <a:solidFill>
                      <a:schemeClr val="lt1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이하</a:t>
                </a:r>
                <a:endParaRPr sz="2700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pic>
            <p:nvPicPr>
              <p:cNvPr id="20" name="Google Shape;244;ge7a6272204_6_518">
                <a:extLst>
                  <a:ext uri="{FF2B5EF4-FFF2-40B4-BE49-F238E27FC236}">
                    <a16:creationId xmlns:a16="http://schemas.microsoft.com/office/drawing/2014/main" id="{B4E7B931-0695-4296-90AE-6ED28851446C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54350" y="1550150"/>
                <a:ext cx="3417300" cy="3228975"/>
              </a:xfrm>
              <a:prstGeom prst="rect">
                <a:avLst/>
              </a:prstGeom>
              <a:noFill/>
              <a:ln w="28575">
                <a:solidFill>
                  <a:srgbClr val="0C5773"/>
                </a:solidFill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oogle Shape;245;ge7a6272204_6_518">
                <a:extLst>
                  <a:ext uri="{FF2B5EF4-FFF2-40B4-BE49-F238E27FC236}">
                    <a16:creationId xmlns:a16="http://schemas.microsoft.com/office/drawing/2014/main" id="{6C28272C-A470-4521-B980-CEB399A34B0E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780100" y="1550150"/>
                <a:ext cx="3417300" cy="3228975"/>
              </a:xfrm>
              <a:prstGeom prst="rect">
                <a:avLst/>
              </a:prstGeom>
              <a:noFill/>
              <a:ln w="28575">
                <a:solidFill>
                  <a:srgbClr val="0C5773"/>
                </a:solidFill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2" name="Google Shape;246;ge7a6272204_6_518">
            <a:extLst>
              <a:ext uri="{FF2B5EF4-FFF2-40B4-BE49-F238E27FC236}">
                <a16:creationId xmlns:a16="http://schemas.microsoft.com/office/drawing/2014/main" id="{C685EDF5-2B07-4FB8-8DCE-8063ADE0BE4C}"/>
              </a:ext>
            </a:extLst>
          </p:cNvPr>
          <p:cNvGrpSpPr/>
          <p:nvPr/>
        </p:nvGrpSpPr>
        <p:grpSpPr>
          <a:xfrm>
            <a:off x="1023366" y="7962900"/>
            <a:ext cx="4279500" cy="557927"/>
            <a:chOff x="661600" y="4931125"/>
            <a:chExt cx="2853000" cy="384680"/>
          </a:xfrm>
        </p:grpSpPr>
        <p:pic>
          <p:nvPicPr>
            <p:cNvPr id="23" name="Google Shape;247;ge7a6272204_6_518">
              <a:extLst>
                <a:ext uri="{FF2B5EF4-FFF2-40B4-BE49-F238E27FC236}">
                  <a16:creationId xmlns:a16="http://schemas.microsoft.com/office/drawing/2014/main" id="{ED8C6811-FAA4-40E2-B7D5-A8526C2E28CE}"/>
                </a:ext>
              </a:extLst>
            </p:cNvPr>
            <p:cNvPicPr preferRelativeResize="0"/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 rot="-1024279">
              <a:off x="742425" y="5067163"/>
              <a:ext cx="737124" cy="20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48;ge7a6272204_6_518">
              <a:extLst>
                <a:ext uri="{FF2B5EF4-FFF2-40B4-BE49-F238E27FC236}">
                  <a16:creationId xmlns:a16="http://schemas.microsoft.com/office/drawing/2014/main" id="{0581BA35-6650-4E81-A5B4-8C23A09B9976}"/>
                </a:ext>
              </a:extLst>
            </p:cNvPr>
            <p:cNvSpPr txBox="1"/>
            <p:nvPr/>
          </p:nvSpPr>
          <p:spPr>
            <a:xfrm>
              <a:off x="661600" y="4931125"/>
              <a:ext cx="2853000" cy="384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t" anchorCtr="0">
              <a:spAutoFit/>
            </a:bodyPr>
            <a:lstStyle/>
            <a:p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en-US" altLang="ko-KR" sz="28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192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rows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12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columns</a:t>
              </a:r>
              <a:endParaRPr sz="2550" b="1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Google Shape;249;ge7a6272204_6_518">
            <a:extLst>
              <a:ext uri="{FF2B5EF4-FFF2-40B4-BE49-F238E27FC236}">
                <a16:creationId xmlns:a16="http://schemas.microsoft.com/office/drawing/2014/main" id="{7D96A3DF-5C97-4530-BD32-6848111C8EFE}"/>
              </a:ext>
            </a:extLst>
          </p:cNvPr>
          <p:cNvGrpSpPr/>
          <p:nvPr/>
        </p:nvGrpSpPr>
        <p:grpSpPr>
          <a:xfrm>
            <a:off x="6652641" y="7962900"/>
            <a:ext cx="4279500" cy="557927"/>
            <a:chOff x="661600" y="4931125"/>
            <a:chExt cx="2853000" cy="384680"/>
          </a:xfrm>
        </p:grpSpPr>
        <p:pic>
          <p:nvPicPr>
            <p:cNvPr id="26" name="Google Shape;250;ge7a6272204_6_518">
              <a:extLst>
                <a:ext uri="{FF2B5EF4-FFF2-40B4-BE49-F238E27FC236}">
                  <a16:creationId xmlns:a16="http://schemas.microsoft.com/office/drawing/2014/main" id="{77319C90-198A-4E46-8116-742EA14428D3}"/>
                </a:ext>
              </a:extLst>
            </p:cNvPr>
            <p:cNvPicPr preferRelativeResize="0"/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 rot="-1024279">
              <a:off x="742425" y="5067163"/>
              <a:ext cx="737124" cy="20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51;ge7a6272204_6_518">
              <a:extLst>
                <a:ext uri="{FF2B5EF4-FFF2-40B4-BE49-F238E27FC236}">
                  <a16:creationId xmlns:a16="http://schemas.microsoft.com/office/drawing/2014/main" id="{087298E5-5109-4ED4-8BB0-60875CF214D2}"/>
                </a:ext>
              </a:extLst>
            </p:cNvPr>
            <p:cNvSpPr txBox="1"/>
            <p:nvPr/>
          </p:nvSpPr>
          <p:spPr>
            <a:xfrm>
              <a:off x="661600" y="4931125"/>
              <a:ext cx="2853000" cy="384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t" anchorCtr="0">
              <a:spAutoFit/>
            </a:bodyPr>
            <a:lstStyle/>
            <a:p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en-US" altLang="ko-KR" sz="2850" u="sng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66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rows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12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columns</a:t>
              </a:r>
              <a:endParaRPr sz="2550" b="1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8" name="Google Shape;252;ge7a6272204_6_518">
            <a:extLst>
              <a:ext uri="{FF2B5EF4-FFF2-40B4-BE49-F238E27FC236}">
                <a16:creationId xmlns:a16="http://schemas.microsoft.com/office/drawing/2014/main" id="{6351DD0E-09EE-4AC8-AC19-1C316C2FA50A}"/>
              </a:ext>
            </a:extLst>
          </p:cNvPr>
          <p:cNvGrpSpPr/>
          <p:nvPr/>
        </p:nvGrpSpPr>
        <p:grpSpPr>
          <a:xfrm>
            <a:off x="12281916" y="7962900"/>
            <a:ext cx="4279500" cy="557927"/>
            <a:chOff x="661600" y="4931125"/>
            <a:chExt cx="2853000" cy="384680"/>
          </a:xfrm>
        </p:grpSpPr>
        <p:pic>
          <p:nvPicPr>
            <p:cNvPr id="29" name="Google Shape;253;ge7a6272204_6_518">
              <a:extLst>
                <a:ext uri="{FF2B5EF4-FFF2-40B4-BE49-F238E27FC236}">
                  <a16:creationId xmlns:a16="http://schemas.microsoft.com/office/drawing/2014/main" id="{B728D165-C80E-4F07-8A9A-3C94A2D00D06}"/>
                </a:ext>
              </a:extLst>
            </p:cNvPr>
            <p:cNvPicPr preferRelativeResize="0"/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 rot="-1024279">
              <a:off x="742425" y="5067163"/>
              <a:ext cx="737124" cy="205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254;ge7a6272204_6_518">
              <a:extLst>
                <a:ext uri="{FF2B5EF4-FFF2-40B4-BE49-F238E27FC236}">
                  <a16:creationId xmlns:a16="http://schemas.microsoft.com/office/drawing/2014/main" id="{A96E7B98-F7E3-4FCA-BDFC-8293FE357F30}"/>
                </a:ext>
              </a:extLst>
            </p:cNvPr>
            <p:cNvSpPr txBox="1"/>
            <p:nvPr/>
          </p:nvSpPr>
          <p:spPr>
            <a:xfrm>
              <a:off x="661600" y="4931125"/>
              <a:ext cx="2853000" cy="384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t" anchorCtr="0">
              <a:spAutoFit/>
            </a:bodyPr>
            <a:lstStyle/>
            <a:p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 </a:t>
              </a:r>
              <a:r>
                <a:rPr lang="en-US" altLang="ko-KR" sz="28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38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rows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</a:t>
              </a:r>
              <a:r>
                <a:rPr lang="ko-KR" altLang="en-US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550" b="1" dirty="0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12 </a:t>
              </a:r>
              <a:r>
                <a:rPr lang="en-US" altLang="ko-KR" sz="2550" b="1" dirty="0" err="1">
                  <a:solidFill>
                    <a:schemeClr val="dk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columns</a:t>
              </a:r>
              <a:endParaRPr sz="2550" b="1" dirty="0">
                <a:solidFill>
                  <a:schemeClr val="dk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1" name="Google Shape;255;ge7a6272204_6_518">
            <a:extLst>
              <a:ext uri="{FF2B5EF4-FFF2-40B4-BE49-F238E27FC236}">
                <a16:creationId xmlns:a16="http://schemas.microsoft.com/office/drawing/2014/main" id="{8B02345B-654F-4752-AED9-BB6C0610BCBD}"/>
              </a:ext>
            </a:extLst>
          </p:cNvPr>
          <p:cNvSpPr/>
          <p:nvPr/>
        </p:nvSpPr>
        <p:spPr>
          <a:xfrm>
            <a:off x="4640543" y="8877300"/>
            <a:ext cx="9068850" cy="1016063"/>
          </a:xfrm>
          <a:prstGeom prst="rect">
            <a:avLst/>
          </a:prstGeom>
          <a:solidFill>
            <a:schemeClr val="lt1"/>
          </a:solidFill>
          <a:ln w="38100" cap="rnd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771525" indent="-428625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입주 대기자수의 </a:t>
            </a:r>
            <a:r>
              <a:rPr lang="en-US" altLang="ko-KR" sz="24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0</a:t>
            </a:r>
            <a:r>
              <a:rPr lang="ko-KR" altLang="en-US" sz="24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값 다량으로 인한 데이터 수 부족</a:t>
            </a:r>
            <a:endParaRPr lang="en-US" altLang="ko-KR" sz="2400" dirty="0">
              <a:solidFill>
                <a:schemeClr val="dk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CA093A6-D044-4117-95FB-8277D874F723}"/>
              </a:ext>
            </a:extLst>
          </p:cNvPr>
          <p:cNvGrpSpPr/>
          <p:nvPr/>
        </p:nvGrpSpPr>
        <p:grpSpPr>
          <a:xfrm>
            <a:off x="762000" y="1846401"/>
            <a:ext cx="3657600" cy="584775"/>
            <a:chOff x="613793" y="2021192"/>
            <a:chExt cx="3657600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D8B813-EE0A-413D-99C5-C2DF00B6B9C4}"/>
                </a:ext>
              </a:extLst>
            </p:cNvPr>
            <p:cNvSpPr txBox="1"/>
            <p:nvPr/>
          </p:nvSpPr>
          <p:spPr>
            <a:xfrm>
              <a:off x="1156648" y="2021192"/>
              <a:ext cx="3114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상관분석</a:t>
              </a:r>
            </a:p>
          </p:txBody>
        </p:sp>
        <p:grpSp>
          <p:nvGrpSpPr>
            <p:cNvPr id="35" name="그룹 1003">
              <a:extLst>
                <a:ext uri="{FF2B5EF4-FFF2-40B4-BE49-F238E27FC236}">
                  <a16:creationId xmlns:a16="http://schemas.microsoft.com/office/drawing/2014/main" id="{0158DD98-C153-4219-B0E5-27CBB8869829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36" name="Object 10">
                <a:extLst>
                  <a:ext uri="{FF2B5EF4-FFF2-40B4-BE49-F238E27FC236}">
                    <a16:creationId xmlns:a16="http://schemas.microsoft.com/office/drawing/2014/main" id="{535E36C0-6E94-493B-9B7D-9D7512E58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D2D93008-6F05-423A-AE20-032AC3B0F378}"/>
                  </a:ext>
                </a:extLst>
              </p14:cNvPr>
              <p14:cNvContentPartPr/>
              <p14:nvPr/>
            </p14:nvContentPartPr>
            <p14:xfrm>
              <a:off x="8500545" y="9371880"/>
              <a:ext cx="4471560" cy="8748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D2D93008-6F05-423A-AE20-032AC3B0F3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28545" y="9227880"/>
                <a:ext cx="4615200" cy="37512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9EE16D1B-A679-4BD3-B3A6-3524BE2E57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5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D18A772-1E07-4B6B-B4C2-EC88A9196BF3}"/>
              </a:ext>
            </a:extLst>
          </p:cNvPr>
          <p:cNvSpPr/>
          <p:nvPr/>
        </p:nvSpPr>
        <p:spPr>
          <a:xfrm>
            <a:off x="2137461" y="3258131"/>
            <a:ext cx="9138665" cy="3030765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Google Shape;269;ge7a6272204_6_1">
            <a:extLst>
              <a:ext uri="{FF2B5EF4-FFF2-40B4-BE49-F238E27FC236}">
                <a16:creationId xmlns:a16="http://schemas.microsoft.com/office/drawing/2014/main" id="{C5F783D4-0033-49AE-B6A5-0E014D9070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2880083"/>
            <a:ext cx="6221399" cy="3786863"/>
          </a:xfrm>
          <a:prstGeom prst="rect">
            <a:avLst/>
          </a:prstGeom>
          <a:noFill/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C6D90D85-E92A-4A51-A5F7-5B087C5DD9A5}"/>
              </a:ext>
            </a:extLst>
          </p:cNvPr>
          <p:cNvSpPr/>
          <p:nvPr/>
        </p:nvSpPr>
        <p:spPr>
          <a:xfrm flipH="1">
            <a:off x="11473548" y="4257954"/>
            <a:ext cx="3099261" cy="658239"/>
          </a:xfrm>
          <a:prstGeom prst="snip1Rect">
            <a:avLst>
              <a:gd name="adj" fmla="val 50000"/>
            </a:avLst>
          </a:prstGeom>
          <a:solidFill>
            <a:srgbClr val="0C5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40m</a:t>
            </a:r>
            <a:r>
              <a:rPr lang="en-US" altLang="ko-KR" sz="2100" baseline="30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</a:t>
            </a:r>
            <a:r>
              <a:rPr lang="ko-KR" altLang="en-US" sz="2100" baseline="30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42" name="사각형: 잘린 한쪽 모서리 41">
            <a:extLst>
              <a:ext uri="{FF2B5EF4-FFF2-40B4-BE49-F238E27FC236}">
                <a16:creationId xmlns:a16="http://schemas.microsoft.com/office/drawing/2014/main" id="{996EA572-4B7B-4CA0-8100-F4B58933A040}"/>
              </a:ext>
            </a:extLst>
          </p:cNvPr>
          <p:cNvSpPr/>
          <p:nvPr/>
        </p:nvSpPr>
        <p:spPr>
          <a:xfrm flipH="1">
            <a:off x="11473547" y="3184788"/>
            <a:ext cx="3099263" cy="658239"/>
          </a:xfrm>
          <a:prstGeom prst="snip1Rect">
            <a:avLst>
              <a:gd name="adj" fmla="val 50000"/>
            </a:avLst>
          </a:prstGeom>
          <a:solidFill>
            <a:srgbClr val="0C5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40m</a:t>
            </a:r>
            <a:r>
              <a:rPr lang="en-US" altLang="ko-KR" sz="2100" baseline="30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초과 </a:t>
            </a: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70m</a:t>
            </a:r>
            <a:r>
              <a:rPr lang="en-US" altLang="ko-KR" sz="2100" baseline="30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</a:t>
            </a:r>
          </a:p>
        </p:txBody>
      </p:sp>
      <p:sp>
        <p:nvSpPr>
          <p:cNvPr id="43" name="사각형: 잘린 한쪽 모서리 42">
            <a:extLst>
              <a:ext uri="{FF2B5EF4-FFF2-40B4-BE49-F238E27FC236}">
                <a16:creationId xmlns:a16="http://schemas.microsoft.com/office/drawing/2014/main" id="{0DFD4BBC-2987-466B-B9ED-3D8EF8278381}"/>
              </a:ext>
            </a:extLst>
          </p:cNvPr>
          <p:cNvSpPr/>
          <p:nvPr/>
        </p:nvSpPr>
        <p:spPr>
          <a:xfrm flipH="1">
            <a:off x="11430000" y="5334447"/>
            <a:ext cx="3142809" cy="658239"/>
          </a:xfrm>
          <a:prstGeom prst="snip1Rect">
            <a:avLst>
              <a:gd name="adj" fmla="val 50000"/>
            </a:avLst>
          </a:prstGeom>
          <a:solidFill>
            <a:srgbClr val="0C5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-KR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70m</a:t>
            </a:r>
            <a:r>
              <a:rPr lang="en-US" altLang="ko-KR" sz="2100" baseline="30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r>
              <a:rPr lang="ko-KR" altLang="en-US" sz="2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초과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93A0C9B-7B1F-4C54-91AD-7349A7123632}"/>
              </a:ext>
            </a:extLst>
          </p:cNvPr>
          <p:cNvGrpSpPr/>
          <p:nvPr/>
        </p:nvGrpSpPr>
        <p:grpSpPr>
          <a:xfrm>
            <a:off x="14880556" y="3265632"/>
            <a:ext cx="3543329" cy="2402599"/>
            <a:chOff x="9325432" y="2142715"/>
            <a:chExt cx="2362219" cy="1781585"/>
          </a:xfrm>
        </p:grpSpPr>
        <p:sp>
          <p:nvSpPr>
            <p:cNvPr id="45" name="왼쪽 중괄호 44">
              <a:extLst>
                <a:ext uri="{FF2B5EF4-FFF2-40B4-BE49-F238E27FC236}">
                  <a16:creationId xmlns:a16="http://schemas.microsoft.com/office/drawing/2014/main" id="{7828A311-8DBB-4B01-B235-4763F52D4111}"/>
                </a:ext>
              </a:extLst>
            </p:cNvPr>
            <p:cNvSpPr/>
            <p:nvPr/>
          </p:nvSpPr>
          <p:spPr>
            <a:xfrm>
              <a:off x="9325432" y="2142715"/>
              <a:ext cx="561975" cy="1781585"/>
            </a:xfrm>
            <a:prstGeom prst="leftBrace">
              <a:avLst>
                <a:gd name="adj1" fmla="val 26977"/>
                <a:gd name="adj2" fmla="val 50000"/>
              </a:avLst>
            </a:prstGeom>
            <a:ln w="1905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E7DC145-0ED3-4DFC-8949-62F715FE3C0A}"/>
                </a:ext>
              </a:extLst>
            </p:cNvPr>
            <p:cNvSpPr txBox="1"/>
            <p:nvPr/>
          </p:nvSpPr>
          <p:spPr>
            <a:xfrm>
              <a:off x="9954082" y="2142715"/>
              <a:ext cx="1733569" cy="1711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실거래가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매매가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전세가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월세가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보증금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r>
                <a:rPr lang="ko-KR" altLang="en-US" sz="2400" i="1" dirty="0">
                  <a:solidFill>
                    <a:srgbClr val="FFC6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공시지가</a:t>
              </a:r>
              <a:endParaRPr lang="en-US" altLang="ko-KR" sz="2400" i="1" dirty="0">
                <a:solidFill>
                  <a:srgbClr val="FFC600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55F1FCD7-8FF1-439E-BE46-14160DF9D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564" y="7772804"/>
            <a:ext cx="14984015" cy="2028825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CEE08E39-AB16-4629-81AA-C88BC9C43B23}"/>
              </a:ext>
            </a:extLst>
          </p:cNvPr>
          <p:cNvGrpSpPr/>
          <p:nvPr/>
        </p:nvGrpSpPr>
        <p:grpSpPr>
          <a:xfrm>
            <a:off x="762000" y="1846401"/>
            <a:ext cx="5638800" cy="584775"/>
            <a:chOff x="613793" y="2021192"/>
            <a:chExt cx="5638800" cy="5847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962E18-F1B1-42C1-9727-86487AC29EA8}"/>
                </a:ext>
              </a:extLst>
            </p:cNvPr>
            <p:cNvSpPr txBox="1"/>
            <p:nvPr/>
          </p:nvSpPr>
          <p:spPr>
            <a:xfrm>
              <a:off x="1156648" y="2021192"/>
              <a:ext cx="5095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Target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변수 상관 요인 수집</a:t>
              </a:r>
            </a:p>
          </p:txBody>
        </p:sp>
        <p:grpSp>
          <p:nvGrpSpPr>
            <p:cNvPr id="60" name="그룹 1003">
              <a:extLst>
                <a:ext uri="{FF2B5EF4-FFF2-40B4-BE49-F238E27FC236}">
                  <a16:creationId xmlns:a16="http://schemas.microsoft.com/office/drawing/2014/main" id="{87896FEF-9F71-4EA4-971C-6C628C6B3778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61" name="Object 10">
                <a:extLst>
                  <a:ext uri="{FF2B5EF4-FFF2-40B4-BE49-F238E27FC236}">
                    <a16:creationId xmlns:a16="http://schemas.microsoft.com/office/drawing/2014/main" id="{0194F0BD-6812-4520-A22B-0050588AF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87E016E-4159-4291-8E47-0A817937CAC9}"/>
              </a:ext>
            </a:extLst>
          </p:cNvPr>
          <p:cNvGrpSpPr/>
          <p:nvPr/>
        </p:nvGrpSpPr>
        <p:grpSpPr>
          <a:xfrm>
            <a:off x="762000" y="7093513"/>
            <a:ext cx="4648200" cy="584775"/>
            <a:chOff x="613793" y="2021192"/>
            <a:chExt cx="5105400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EBA82F-3AC3-4973-AB05-A7D24AF8A413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상관 요인 </a:t>
              </a:r>
              <a:r>
                <a:rPr lang="ko-KR" altLang="en-US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전처리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결과</a:t>
              </a:r>
            </a:p>
          </p:txBody>
        </p:sp>
        <p:grpSp>
          <p:nvGrpSpPr>
            <p:cNvPr id="64" name="그룹 1003">
              <a:extLst>
                <a:ext uri="{FF2B5EF4-FFF2-40B4-BE49-F238E27FC236}">
                  <a16:creationId xmlns:a16="http://schemas.microsoft.com/office/drawing/2014/main" id="{7147FF7F-1CCB-42A5-ADB0-D9BB857146C0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66" name="Object 10">
                <a:extLst>
                  <a:ext uri="{FF2B5EF4-FFF2-40B4-BE49-F238E27FC236}">
                    <a16:creationId xmlns:a16="http://schemas.microsoft.com/office/drawing/2014/main" id="{24E31191-AFF1-4B39-8FD5-94A76D245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9D40A6-57CE-441F-B1B4-2B21E0477AD5}"/>
              </a:ext>
            </a:extLst>
          </p:cNvPr>
          <p:cNvGrpSpPr/>
          <p:nvPr/>
        </p:nvGrpSpPr>
        <p:grpSpPr>
          <a:xfrm>
            <a:off x="7037746" y="2315281"/>
            <a:ext cx="4544424" cy="1198626"/>
            <a:chOff x="7037746" y="2315281"/>
            <a:chExt cx="4544424" cy="1198626"/>
          </a:xfrm>
        </p:grpSpPr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A6E7DE16-F324-4743-92B7-1A28B7EC2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1000" l="9000" r="90500">
                          <a14:foregroundMark x1="52000" y1="60500" x2="51000" y2="49000"/>
                          <a14:foregroundMark x1="47500" y1="60000" x2="44500" y2="57500"/>
                          <a14:foregroundMark x1="46000" y1="51000" x2="47500" y2="30000"/>
                          <a14:foregroundMark x1="51000" y1="11500" x2="28500" y2="18500"/>
                          <a14:foregroundMark x1="34000" y1="14500" x2="46500" y2="12500"/>
                          <a14:foregroundMark x1="49500" y1="19000" x2="62000" y2="41500"/>
                          <a14:foregroundMark x1="62000" y1="45000" x2="60500" y2="66000"/>
                          <a14:foregroundMark x1="57500" y1="39000" x2="68000" y2="17500"/>
                          <a14:foregroundMark x1="65500" y1="44500" x2="46500" y2="63000"/>
                          <a14:foregroundMark x1="52000" y1="57500" x2="56500" y2="34500"/>
                          <a14:foregroundMark x1="51000" y1="48500" x2="33308" y2="73414"/>
                          <a14:foregroundMark x1="48000" y1="51500" x2="56000" y2="26000"/>
                          <a14:foregroundMark x1="53500" y1="37000" x2="38000" y2="61500"/>
                          <a14:foregroundMark x1="35000" y1="53500" x2="32500" y2="27000"/>
                          <a14:foregroundMark x1="11500" y1="43000" x2="12978" y2="58275"/>
                          <a14:foregroundMark x1="9414" y1="59224" x2="9000" y2="43500"/>
                          <a14:foregroundMark x1="11500" y1="45000" x2="13283" y2="58194"/>
                          <a14:foregroundMark x1="47902" y1="85500" x2="51500" y2="85500"/>
                          <a14:foregroundMark x1="46313" y1="90487" x2="57500" y2="89500"/>
                          <a14:foregroundMark x1="89000" y1="37000" x2="90500" y2="52500"/>
                          <a14:foregroundMark x1="61000" y1="15000" x2="48500" y2="10500"/>
                          <a14:foregroundMark x1="48500" y1="10500" x2="48500" y2="10500"/>
                          <a14:foregroundMark x1="64500" y1="37000" x2="63500" y2="36000"/>
                          <a14:foregroundMark x1="68000" y1="37500" x2="67500" y2="32000"/>
                          <a14:foregroundMark x1="69000" y1="39000" x2="62000" y2="24500"/>
                          <a14:foregroundMark x1="65500" y1="29000" x2="73000" y2="34500"/>
                          <a14:foregroundMark x1="69000" y1="28000" x2="70500" y2="39000"/>
                          <a14:foregroundMark x1="12500" y1="62500" x2="9500" y2="58500"/>
                          <a14:foregroundMark x1="9500" y1="58500" x2="38000" y2="75500"/>
                          <a14:foregroundMark x1="29500" y1="74500" x2="36500" y2="83500"/>
                          <a14:foregroundMark x1="36500" y1="83500" x2="42500" y2="87000"/>
                          <a14:foregroundMark x1="42500" y1="87000" x2="32000" y2="77000"/>
                          <a14:foregroundMark x1="42500" y1="84500" x2="48500" y2="88000"/>
                          <a14:foregroundMark x1="46500" y1="87000" x2="26500" y2="69500"/>
                          <a14:foregroundMark x1="26500" y1="69500" x2="40000" y2="86500"/>
                          <a14:foregroundMark x1="52500" y1="54500" x2="62000" y2="40000"/>
                          <a14:foregroundMark x1="62000" y1="40000" x2="55000" y2="63500"/>
                          <a14:backgroundMark x1="6500" y1="61599" x2="6500" y2="60000"/>
                          <a14:backgroundMark x1="6500" y1="60000" x2="6840" y2="61247"/>
                          <a14:backgroundMark x1="42928" y1="93809" x2="43500" y2="9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5" t="493" r="6345" b="492"/>
            <a:stretch>
              <a:fillRect/>
            </a:stretch>
          </p:blipFill>
          <p:spPr>
            <a:xfrm>
              <a:off x="7037746" y="2315281"/>
              <a:ext cx="1198626" cy="1198626"/>
            </a:xfrm>
            <a:custGeom>
              <a:avLst/>
              <a:gdLst>
                <a:gd name="connsiteX0" fmla="*/ 495300 w 990600"/>
                <a:gd name="connsiteY0" fmla="*/ 0 h 990600"/>
                <a:gd name="connsiteX1" fmla="*/ 990600 w 990600"/>
                <a:gd name="connsiteY1" fmla="*/ 495300 h 990600"/>
                <a:gd name="connsiteX2" fmla="*/ 495300 w 990600"/>
                <a:gd name="connsiteY2" fmla="*/ 990600 h 990600"/>
                <a:gd name="connsiteX3" fmla="*/ 0 w 990600"/>
                <a:gd name="connsiteY3" fmla="*/ 495300 h 990600"/>
                <a:gd name="connsiteX4" fmla="*/ 495300 w 990600"/>
                <a:gd name="connsiteY4" fmla="*/ 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600" h="990600">
                  <a:moveTo>
                    <a:pt x="495300" y="0"/>
                  </a:move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768847"/>
                    <a:pt x="768847" y="990600"/>
                    <a:pt x="495300" y="990600"/>
                  </a:cubicBezTo>
                  <a:cubicBezTo>
                    <a:pt x="221753" y="990600"/>
                    <a:pt x="0" y="768847"/>
                    <a:pt x="0" y="495300"/>
                  </a:cubicBezTo>
                  <a:cubicBezTo>
                    <a:pt x="0" y="221753"/>
                    <a:pt x="221753" y="0"/>
                    <a:pt x="495300" y="0"/>
                  </a:cubicBezTo>
                  <a:close/>
                </a:path>
              </a:pathLst>
            </a:cu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173263B-8010-401D-8C9B-48924EF3CBA1}"/>
                </a:ext>
              </a:extLst>
            </p:cNvPr>
            <p:cNvGrpSpPr/>
            <p:nvPr/>
          </p:nvGrpSpPr>
          <p:grpSpPr>
            <a:xfrm>
              <a:off x="8236372" y="2693316"/>
              <a:ext cx="3345798" cy="470291"/>
              <a:chOff x="7931802" y="3560439"/>
              <a:chExt cx="3345798" cy="470291"/>
            </a:xfrm>
          </p:grpSpPr>
          <p:pic>
            <p:nvPicPr>
              <p:cNvPr id="70" name="Object 17">
                <a:extLst>
                  <a:ext uri="{FF2B5EF4-FFF2-40B4-BE49-F238E27FC236}">
                    <a16:creationId xmlns:a16="http://schemas.microsoft.com/office/drawing/2014/main" id="{899DEF01-6553-456F-AA6F-5A7FCCB96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32900" y="3560439"/>
                <a:ext cx="285714" cy="95238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F6C411B-526C-4A62-A912-01817CEC9A9A}"/>
                  </a:ext>
                </a:extLst>
              </p:cNvPr>
              <p:cNvSpPr txBox="1"/>
              <p:nvPr/>
            </p:nvSpPr>
            <p:spPr>
              <a:xfrm>
                <a:off x="7931802" y="3661398"/>
                <a:ext cx="3345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PostMan</a:t>
                </a:r>
                <a:r>
                  <a:rPr lang="ko-KR" altLang="en-US" i="1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을 활용한 </a:t>
                </a:r>
                <a:r>
                  <a:rPr lang="ko-KR" altLang="en-US" i="1" dirty="0" err="1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크롤링</a:t>
                </a:r>
                <a:endParaRPr lang="ko-KR" altLang="en-US" i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5F161CA-26CB-454A-B424-94BEC775780F}"/>
              </a:ext>
            </a:extLst>
          </p:cNvPr>
          <p:cNvSpPr/>
          <p:nvPr/>
        </p:nvSpPr>
        <p:spPr>
          <a:xfrm>
            <a:off x="12575445" y="7753024"/>
            <a:ext cx="4114134" cy="2136568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05729F4-3FEB-4209-8FA2-91567D6331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1C80FC-1314-4BDE-B36B-BDA0FE40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3" y="2912535"/>
            <a:ext cx="17659593" cy="43024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Google Shape;254;ge7a6272204_6_518">
            <a:extLst>
              <a:ext uri="{FF2B5EF4-FFF2-40B4-BE49-F238E27FC236}">
                <a16:creationId xmlns:a16="http://schemas.microsoft.com/office/drawing/2014/main" id="{5A26DEB1-5AF8-4A92-919E-E4E48298DFF0}"/>
              </a:ext>
            </a:extLst>
          </p:cNvPr>
          <p:cNvSpPr txBox="1"/>
          <p:nvPr/>
        </p:nvSpPr>
        <p:spPr>
          <a:xfrm>
            <a:off x="6962775" y="8280496"/>
            <a:ext cx="427950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i="1" dirty="0" err="1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waitCo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입주 대기자 수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i="1" dirty="0" err="1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MtRntchrg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보증금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음의 상관관계</a:t>
            </a:r>
            <a:endParaRPr sz="2400" b="1" i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173E4D6-D198-48A8-888D-CFCCDA723E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5222" y="7292901"/>
            <a:ext cx="2370921" cy="590330"/>
          </a:xfrm>
          <a:prstGeom prst="bentConnector2">
            <a:avLst/>
          </a:prstGeom>
          <a:ln w="38100">
            <a:solidFill>
              <a:srgbClr val="87D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54;ge7a6272204_6_518">
            <a:extLst>
              <a:ext uri="{FF2B5EF4-FFF2-40B4-BE49-F238E27FC236}">
                <a16:creationId xmlns:a16="http://schemas.microsoft.com/office/drawing/2014/main" id="{9B669474-4A95-438F-A1F3-2C09221B7236}"/>
              </a:ext>
            </a:extLst>
          </p:cNvPr>
          <p:cNvSpPr txBox="1"/>
          <p:nvPr/>
        </p:nvSpPr>
        <p:spPr>
          <a:xfrm>
            <a:off x="13353289" y="8233559"/>
            <a:ext cx="427950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i="1" dirty="0" err="1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waitCo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입주 대기자 수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Official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공시지가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 </a:t>
            </a:r>
            <a:r>
              <a:rPr lang="ko-KR" altLang="en-US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양의 상관관계</a:t>
            </a:r>
            <a:endParaRPr sz="2400" b="1" i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7EDF120-C185-4A0A-9B51-77BB988E742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2345607" y="4155805"/>
            <a:ext cx="690755" cy="4534469"/>
          </a:xfrm>
          <a:prstGeom prst="bentConnector3">
            <a:avLst>
              <a:gd name="adj1" fmla="val -49641"/>
            </a:avLst>
          </a:prstGeom>
          <a:ln w="38100">
            <a:solidFill>
              <a:srgbClr val="87D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254;ge7a6272204_6_518">
            <a:extLst>
              <a:ext uri="{FF2B5EF4-FFF2-40B4-BE49-F238E27FC236}">
                <a16:creationId xmlns:a16="http://schemas.microsoft.com/office/drawing/2014/main" id="{4D227592-EC97-42F4-B645-17B67D24F08C}"/>
              </a:ext>
            </a:extLst>
          </p:cNvPr>
          <p:cNvSpPr txBox="1"/>
          <p:nvPr/>
        </p:nvSpPr>
        <p:spPr>
          <a:xfrm>
            <a:off x="1472181" y="8280496"/>
            <a:ext cx="4279500" cy="124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i="1" dirty="0" err="1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waitCo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입주 대기자 수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sz="2400" i="1" dirty="0" err="1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RentGtn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2400" i="1" dirty="0">
                <a:solidFill>
                  <a:schemeClr val="dk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임대료</a:t>
            </a:r>
            <a:endParaRPr lang="en-US" altLang="ko-KR" sz="2400" i="1" dirty="0">
              <a:solidFill>
                <a:schemeClr val="dk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 </a:t>
            </a:r>
            <a:r>
              <a:rPr lang="ko-KR" altLang="en-US" sz="2400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음의 상관관계</a:t>
            </a:r>
            <a:endParaRPr sz="2400" b="1" i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AAEA5DD-CD9A-4601-909E-9681517C54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-808899" y="6676258"/>
            <a:ext cx="3207977" cy="1053593"/>
          </a:xfrm>
          <a:prstGeom prst="bentConnector2">
            <a:avLst/>
          </a:prstGeom>
          <a:ln w="38100">
            <a:solidFill>
              <a:srgbClr val="87D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D22292D-70F8-4A2F-BE61-30D1405DFEA7}"/>
              </a:ext>
            </a:extLst>
          </p:cNvPr>
          <p:cNvSpPr/>
          <p:nvPr/>
        </p:nvSpPr>
        <p:spPr>
          <a:xfrm>
            <a:off x="5972269" y="6236107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05BE-EC32-4A1C-B87C-C27CDC7F22A8}"/>
              </a:ext>
            </a:extLst>
          </p:cNvPr>
          <p:cNvSpPr/>
          <p:nvPr/>
        </p:nvSpPr>
        <p:spPr>
          <a:xfrm>
            <a:off x="6645849" y="8690277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C28B12-0A5B-470A-8BB5-4E4F47912F40}"/>
              </a:ext>
            </a:extLst>
          </p:cNvPr>
          <p:cNvSpPr/>
          <p:nvPr/>
        </p:nvSpPr>
        <p:spPr>
          <a:xfrm>
            <a:off x="12345609" y="4072557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C5A817A-8DB3-4083-B19A-BD9CEF3298CE}"/>
              </a:ext>
            </a:extLst>
          </p:cNvPr>
          <p:cNvSpPr/>
          <p:nvPr/>
        </p:nvSpPr>
        <p:spPr>
          <a:xfrm>
            <a:off x="13036363" y="8607025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2D4A8A-5955-4D8E-A235-5248A467E78F}"/>
              </a:ext>
            </a:extLst>
          </p:cNvPr>
          <p:cNvSpPr/>
          <p:nvPr/>
        </p:nvSpPr>
        <p:spPr>
          <a:xfrm>
            <a:off x="1308928" y="8727495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11F7B-6DC5-4023-8225-4F6AE16EE924}"/>
              </a:ext>
            </a:extLst>
          </p:cNvPr>
          <p:cNvSpPr/>
          <p:nvPr/>
        </p:nvSpPr>
        <p:spPr>
          <a:xfrm>
            <a:off x="214501" y="5524500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래픽 27" descr="메달 윤곽선">
            <a:extLst>
              <a:ext uri="{FF2B5EF4-FFF2-40B4-BE49-F238E27FC236}">
                <a16:creationId xmlns:a16="http://schemas.microsoft.com/office/drawing/2014/main" id="{237C9825-6490-4BC6-AF06-CA3A428F5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89473" y="3779947"/>
            <a:ext cx="690756" cy="690756"/>
          </a:xfrm>
          <a:prstGeom prst="rect">
            <a:avLst/>
          </a:prstGeom>
        </p:spPr>
      </p:pic>
      <p:pic>
        <p:nvPicPr>
          <p:cNvPr id="29" name="그래픽 28" descr="메달 윤곽선">
            <a:extLst>
              <a:ext uri="{FF2B5EF4-FFF2-40B4-BE49-F238E27FC236}">
                <a16:creationId xmlns:a16="http://schemas.microsoft.com/office/drawing/2014/main" id="{508A1C52-0301-4E86-9271-4635E3AEB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404" y="5973977"/>
            <a:ext cx="690756" cy="690756"/>
          </a:xfrm>
          <a:prstGeom prst="rect">
            <a:avLst/>
          </a:prstGeom>
        </p:spPr>
      </p:pic>
      <p:pic>
        <p:nvPicPr>
          <p:cNvPr id="30" name="그래픽 29" descr="메달 윤곽선">
            <a:extLst>
              <a:ext uri="{FF2B5EF4-FFF2-40B4-BE49-F238E27FC236}">
                <a16:creationId xmlns:a16="http://schemas.microsoft.com/office/drawing/2014/main" id="{A26D495B-3DEF-4A38-A3DD-EC27EAC3D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160" y="5257388"/>
            <a:ext cx="690756" cy="690756"/>
          </a:xfrm>
          <a:prstGeom prst="rect">
            <a:avLst/>
          </a:prstGeom>
        </p:spPr>
      </p:pic>
      <p:sp>
        <p:nvSpPr>
          <p:cNvPr id="31" name="Google Shape;239;ge7a6272204_6_518">
            <a:extLst>
              <a:ext uri="{FF2B5EF4-FFF2-40B4-BE49-F238E27FC236}">
                <a16:creationId xmlns:a16="http://schemas.microsoft.com/office/drawing/2014/main" id="{C8CBC685-88B0-4982-A905-79BF06EA70EE}"/>
              </a:ext>
            </a:extLst>
          </p:cNvPr>
          <p:cNvSpPr/>
          <p:nvPr/>
        </p:nvSpPr>
        <p:spPr>
          <a:xfrm>
            <a:off x="12901676" y="1909276"/>
            <a:ext cx="4326317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70m</a:t>
            </a:r>
            <a:r>
              <a:rPr lang="en-US" altLang="ko-KR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 </a:t>
            </a:r>
            <a:r>
              <a:rPr lang="ko-KR" altLang="en-US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초과</a:t>
            </a:r>
            <a:endParaRPr sz="27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2" name="Google Shape;242;ge7a6272204_6_518">
            <a:extLst>
              <a:ext uri="{FF2B5EF4-FFF2-40B4-BE49-F238E27FC236}">
                <a16:creationId xmlns:a16="http://schemas.microsoft.com/office/drawing/2014/main" id="{6B13741C-B843-4CE7-B56F-EA2A8FB6869E}"/>
              </a:ext>
            </a:extLst>
          </p:cNvPr>
          <p:cNvSpPr/>
          <p:nvPr/>
        </p:nvSpPr>
        <p:spPr>
          <a:xfrm>
            <a:off x="715789" y="1909276"/>
            <a:ext cx="4326317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40m</a:t>
            </a:r>
            <a:r>
              <a:rPr lang="en-US" altLang="ko-KR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r>
              <a:rPr lang="ko-KR" altLang="en-US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이하</a:t>
            </a:r>
            <a:r>
              <a:rPr lang="ko-KR" altLang="en-US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sz="2700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3" name="Google Shape;243;ge7a6272204_6_518">
            <a:extLst>
              <a:ext uri="{FF2B5EF4-FFF2-40B4-BE49-F238E27FC236}">
                <a16:creationId xmlns:a16="http://schemas.microsoft.com/office/drawing/2014/main" id="{B9C335E0-3B09-4D5E-8F6B-99CBEA6B946C}"/>
              </a:ext>
            </a:extLst>
          </p:cNvPr>
          <p:cNvSpPr/>
          <p:nvPr/>
        </p:nvSpPr>
        <p:spPr>
          <a:xfrm>
            <a:off x="6689869" y="1909276"/>
            <a:ext cx="4326317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40m</a:t>
            </a:r>
            <a:r>
              <a:rPr lang="en-US" altLang="ko-KR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 </a:t>
            </a:r>
            <a:r>
              <a:rPr lang="ko-KR" altLang="en-US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초과 </a:t>
            </a:r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70m</a:t>
            </a:r>
            <a:r>
              <a:rPr lang="en-US" altLang="ko-KR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 </a:t>
            </a:r>
            <a:r>
              <a:rPr lang="ko-KR" altLang="en-US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이하</a:t>
            </a:r>
            <a:endParaRPr sz="27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A193F80F-749F-47A5-B35C-48B60BFEBC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3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D93D42-663F-4257-8364-56C778AD861B}"/>
              </a:ext>
            </a:extLst>
          </p:cNvPr>
          <p:cNvGrpSpPr/>
          <p:nvPr/>
        </p:nvGrpSpPr>
        <p:grpSpPr>
          <a:xfrm>
            <a:off x="743459" y="2557159"/>
            <a:ext cx="16801082" cy="5908483"/>
            <a:chOff x="426910" y="1909276"/>
            <a:chExt cx="16801082" cy="590848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EBE98BB-BA59-4156-A9AF-78837C468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10" y="2838155"/>
              <a:ext cx="16801082" cy="49796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Google Shape;239;ge7a6272204_6_518">
              <a:extLst>
                <a:ext uri="{FF2B5EF4-FFF2-40B4-BE49-F238E27FC236}">
                  <a16:creationId xmlns:a16="http://schemas.microsoft.com/office/drawing/2014/main" id="{FF53BBBC-BE0B-47BB-BD21-10E6511A2887}"/>
                </a:ext>
              </a:extLst>
            </p:cNvPr>
            <p:cNvSpPr/>
            <p:nvPr/>
          </p:nvSpPr>
          <p:spPr>
            <a:xfrm>
              <a:off x="12663949" y="1909276"/>
              <a:ext cx="4326317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ko-KR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70m</a:t>
              </a:r>
              <a:r>
                <a:rPr lang="en-US" altLang="ko-KR" sz="2700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 </a:t>
              </a:r>
              <a:r>
                <a:rPr lang="ko-KR" altLang="en-US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초과</a:t>
              </a:r>
              <a:endParaRPr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0" name="Google Shape;242;ge7a6272204_6_518">
              <a:extLst>
                <a:ext uri="{FF2B5EF4-FFF2-40B4-BE49-F238E27FC236}">
                  <a16:creationId xmlns:a16="http://schemas.microsoft.com/office/drawing/2014/main" id="{3E2C3C4A-F6C2-48BF-9DF8-38E9C8D4B75C}"/>
                </a:ext>
              </a:extLst>
            </p:cNvPr>
            <p:cNvSpPr/>
            <p:nvPr/>
          </p:nvSpPr>
          <p:spPr>
            <a:xfrm>
              <a:off x="715789" y="1909276"/>
              <a:ext cx="4326317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en-US" altLang="ko-KR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40m</a:t>
              </a:r>
              <a:r>
                <a:rPr lang="en-US" altLang="ko-KR" sz="2700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</a:t>
              </a:r>
              <a:r>
                <a:rPr lang="ko-KR" altLang="en-US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이하</a:t>
              </a:r>
              <a:r>
                <a:rPr lang="ko-KR" altLang="en-US" sz="2700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endParaRPr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1" name="Google Shape;243;ge7a6272204_6_518">
              <a:extLst>
                <a:ext uri="{FF2B5EF4-FFF2-40B4-BE49-F238E27FC236}">
                  <a16:creationId xmlns:a16="http://schemas.microsoft.com/office/drawing/2014/main" id="{755C25E9-5499-4345-AC9C-C876BE88DE4E}"/>
                </a:ext>
              </a:extLst>
            </p:cNvPr>
            <p:cNvSpPr/>
            <p:nvPr/>
          </p:nvSpPr>
          <p:spPr>
            <a:xfrm>
              <a:off x="6689869" y="1909276"/>
              <a:ext cx="4326317" cy="732150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en-US" altLang="ko-KR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40m</a:t>
              </a:r>
              <a:r>
                <a:rPr lang="en-US" altLang="ko-KR" sz="2700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 </a:t>
              </a:r>
              <a:r>
                <a:rPr lang="ko-KR" altLang="en-US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초과 </a:t>
              </a:r>
              <a:r>
                <a:rPr lang="en-US" altLang="ko-KR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70m</a:t>
              </a:r>
              <a:r>
                <a:rPr lang="en-US" altLang="ko-KR" sz="2700" baseline="300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2 </a:t>
              </a:r>
              <a:r>
                <a:rPr lang="ko-KR" altLang="en-US" sz="2700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이하</a:t>
              </a:r>
              <a:endParaRPr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sp>
        <p:nvSpPr>
          <p:cNvPr id="22" name="Google Shape;255;ge7a6272204_6_518">
            <a:extLst>
              <a:ext uri="{FF2B5EF4-FFF2-40B4-BE49-F238E27FC236}">
                <a16:creationId xmlns:a16="http://schemas.microsoft.com/office/drawing/2014/main" id="{002A93EC-382C-4CF3-8915-01C14C5682D3}"/>
              </a:ext>
            </a:extLst>
          </p:cNvPr>
          <p:cNvSpPr/>
          <p:nvPr/>
        </p:nvSpPr>
        <p:spPr>
          <a:xfrm>
            <a:off x="4635151" y="9023790"/>
            <a:ext cx="9068850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ko-KR" altLang="en-US" sz="24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각 요인들은 입주 대기자수와 상관요인이 </a:t>
            </a:r>
            <a:r>
              <a: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미비하다고 판단</a:t>
            </a:r>
            <a:endParaRPr lang="en-US" altLang="ko-KR" sz="24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D08110-0190-48AC-9012-5224EC951BBD}"/>
              </a:ext>
            </a:extLst>
          </p:cNvPr>
          <p:cNvGrpSpPr/>
          <p:nvPr/>
        </p:nvGrpSpPr>
        <p:grpSpPr>
          <a:xfrm>
            <a:off x="762000" y="1846401"/>
            <a:ext cx="3276600" cy="584775"/>
            <a:chOff x="613793" y="2021192"/>
            <a:chExt cx="3276600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8B1884-4663-44A9-9453-AE75522F572B}"/>
                </a:ext>
              </a:extLst>
            </p:cNvPr>
            <p:cNvSpPr txBox="1"/>
            <p:nvPr/>
          </p:nvSpPr>
          <p:spPr>
            <a:xfrm>
              <a:off x="1156648" y="2021192"/>
              <a:ext cx="2733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상관분석 결과</a:t>
              </a:r>
            </a:p>
          </p:txBody>
        </p:sp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A77F643A-C8C4-4E9C-BEFC-96CFE002A329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6" name="Object 10">
                <a:extLst>
                  <a:ext uri="{FF2B5EF4-FFF2-40B4-BE49-F238E27FC236}">
                    <a16:creationId xmlns:a16="http://schemas.microsoft.com/office/drawing/2014/main" id="{8DBEC2D6-5137-46F4-BCD9-603310C69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D34C78-44BF-4F71-9928-6CFF79ECED15}"/>
              </a:ext>
            </a:extLst>
          </p:cNvPr>
          <p:cNvGrpSpPr/>
          <p:nvPr/>
        </p:nvGrpSpPr>
        <p:grpSpPr>
          <a:xfrm>
            <a:off x="13148063" y="8395289"/>
            <a:ext cx="5125434" cy="1483320"/>
            <a:chOff x="13106400" y="8498640"/>
            <a:chExt cx="5125434" cy="148332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DE87C463-D55F-41E1-AB20-1CDBA7E17233}"/>
                </a:ext>
              </a:extLst>
            </p:cNvPr>
            <p:cNvGrpSpPr/>
            <p:nvPr/>
          </p:nvGrpSpPr>
          <p:grpSpPr>
            <a:xfrm>
              <a:off x="13106400" y="8498640"/>
              <a:ext cx="5125434" cy="1050299"/>
              <a:chOff x="493266" y="4096814"/>
              <a:chExt cx="5125434" cy="105029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E7B6F9D-6BA1-489A-B16E-B23C0289BD52}"/>
                  </a:ext>
                </a:extLst>
              </p:cNvPr>
              <p:cNvGrpSpPr/>
              <p:nvPr/>
            </p:nvGrpSpPr>
            <p:grpSpPr>
              <a:xfrm rot="20388259">
                <a:off x="771919" y="4096814"/>
                <a:ext cx="4846781" cy="1013847"/>
                <a:chOff x="8312434" y="4232745"/>
                <a:chExt cx="4846781" cy="1013847"/>
              </a:xfrm>
            </p:grpSpPr>
            <p:sp>
              <p:nvSpPr>
                <p:cNvPr id="38" name="사각형: 모서리가 접힌 도형 37">
                  <a:extLst>
                    <a:ext uri="{FF2B5EF4-FFF2-40B4-BE49-F238E27FC236}">
                      <a16:creationId xmlns:a16="http://schemas.microsoft.com/office/drawing/2014/main" id="{02BA1F41-77B4-43B9-8FBD-C05479D3AF42}"/>
                    </a:ext>
                  </a:extLst>
                </p:cNvPr>
                <p:cNvSpPr/>
                <p:nvPr/>
              </p:nvSpPr>
              <p:spPr>
                <a:xfrm>
                  <a:off x="8312434" y="4232745"/>
                  <a:ext cx="4690675" cy="1013847"/>
                </a:xfrm>
                <a:prstGeom prst="foldedCorner">
                  <a:avLst>
                    <a:gd name="adj" fmla="val 50000"/>
                  </a:avLst>
                </a:prstGeom>
                <a:solidFill>
                  <a:srgbClr val="FFFF75"/>
                </a:solidFill>
                <a:ln>
                  <a:noFill/>
                </a:ln>
                <a:effectLst>
                  <a:outerShdw blurRad="50800" dist="152400" dir="1380000" sx="97000" sy="97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362B397-61BE-4150-9352-D14425322946}"/>
                    </a:ext>
                  </a:extLst>
                </p:cNvPr>
                <p:cNvSpPr txBox="1"/>
                <p:nvPr/>
              </p:nvSpPr>
              <p:spPr>
                <a:xfrm>
                  <a:off x="8503773" y="4376656"/>
                  <a:ext cx="4655442" cy="646331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obliqueTopLeft"/>
                  <a:lightRig rig="threePt" dir="t"/>
                </a:scene3d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spc="600" dirty="0">
                      <a:solidFill>
                        <a:srgbClr val="565658"/>
                      </a:solidFill>
                      <a:ea typeface="a옛날사진관3" panose="02020600000000000000" pitchFamily="18" charset="-127"/>
                    </a:rPr>
                    <a:t>평수로 나누지 않고</a:t>
                  </a:r>
                  <a:r>
                    <a:rPr lang="en-US" altLang="ko-KR" sz="1200" b="1" spc="600" dirty="0">
                      <a:solidFill>
                        <a:srgbClr val="565658"/>
                      </a:solidFill>
                      <a:ea typeface="a옛날사진관3" panose="02020600000000000000" pitchFamily="18" charset="-127"/>
                    </a:rPr>
                    <a:t>,</a:t>
                  </a:r>
                </a:p>
                <a:p>
                  <a:r>
                    <a:rPr lang="ko-KR" altLang="en-US" sz="1200" b="1" spc="600" dirty="0">
                      <a:solidFill>
                        <a:srgbClr val="565658"/>
                      </a:solidFill>
                      <a:ea typeface="a옛날사진관3" panose="02020600000000000000" pitchFamily="18" charset="-127"/>
                    </a:rPr>
                    <a:t>입주 대기자수를 </a:t>
                  </a:r>
                  <a:r>
                    <a:rPr lang="en-US" altLang="ko-KR" sz="1200" b="1" spc="600" dirty="0">
                      <a:solidFill>
                        <a:srgbClr val="565658"/>
                      </a:solidFill>
                      <a:ea typeface="a옛날사진관3" panose="02020600000000000000" pitchFamily="18" charset="-127"/>
                    </a:rPr>
                    <a:t>0</a:t>
                  </a:r>
                  <a:r>
                    <a:rPr lang="ko-KR" altLang="en-US" sz="1200" b="1" spc="600" dirty="0">
                      <a:solidFill>
                        <a:srgbClr val="565658"/>
                      </a:solidFill>
                      <a:ea typeface="a옛날사진관3" panose="02020600000000000000" pitchFamily="18" charset="-127"/>
                    </a:rPr>
                    <a:t>까지 포함하여</a:t>
                  </a:r>
                  <a:endParaRPr lang="en-US" altLang="ko-KR" sz="1200" b="1" spc="600" dirty="0">
                    <a:solidFill>
                      <a:srgbClr val="565658"/>
                    </a:solidFill>
                    <a:ea typeface="a옛날사진관3" panose="02020600000000000000" pitchFamily="18" charset="-127"/>
                  </a:endParaRPr>
                </a:p>
                <a:p>
                  <a:r>
                    <a:rPr lang="en-US" altLang="ko-KR" sz="1200" b="1" spc="600" dirty="0">
                      <a:solidFill>
                        <a:srgbClr val="0C5773"/>
                      </a:solidFill>
                      <a:ea typeface="a옛날사진관3" panose="02020600000000000000" pitchFamily="18" charset="-127"/>
                    </a:rPr>
                    <a:t>“</a:t>
                  </a:r>
                  <a:r>
                    <a:rPr lang="ko-KR" altLang="en-US" sz="1200" b="1" spc="600" dirty="0">
                      <a:solidFill>
                        <a:srgbClr val="0C5773"/>
                      </a:solidFill>
                      <a:ea typeface="a옛날사진관3" panose="02020600000000000000" pitchFamily="18" charset="-127"/>
                    </a:rPr>
                    <a:t>입주 대기자수</a:t>
                  </a:r>
                  <a:r>
                    <a:rPr lang="en-US" altLang="ko-KR" sz="1200" b="1" spc="600" dirty="0">
                      <a:solidFill>
                        <a:srgbClr val="0C5773"/>
                      </a:solidFill>
                      <a:ea typeface="a옛날사진관3" panose="02020600000000000000" pitchFamily="18" charset="-127"/>
                    </a:rPr>
                    <a:t>＂</a:t>
                  </a:r>
                  <a:r>
                    <a:rPr lang="ko-KR" altLang="en-US" sz="1200" b="1" spc="600" dirty="0">
                      <a:solidFill>
                        <a:srgbClr val="0C5773"/>
                      </a:solidFill>
                      <a:ea typeface="a옛날사진관3" panose="02020600000000000000" pitchFamily="18" charset="-127"/>
                    </a:rPr>
                    <a:t>를 종속 변수로 반영</a:t>
                  </a: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5607FB1-BD6B-4020-94FB-EF10A0C8EC15}"/>
                  </a:ext>
                </a:extLst>
              </p:cNvPr>
              <p:cNvGrpSpPr/>
              <p:nvPr/>
            </p:nvGrpSpPr>
            <p:grpSpPr>
              <a:xfrm>
                <a:off x="493266" y="4693079"/>
                <a:ext cx="566591" cy="454034"/>
                <a:chOff x="10052214" y="3460287"/>
                <a:chExt cx="918892" cy="736352"/>
              </a:xfrm>
            </p:grpSpPr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1B0A1036-3DED-4F5E-968D-F0021EC88094}"/>
                    </a:ext>
                  </a:extLst>
                </p:cNvPr>
                <p:cNvSpPr/>
                <p:nvPr/>
              </p:nvSpPr>
              <p:spPr>
                <a:xfrm rot="7657099">
                  <a:off x="10621679" y="3702781"/>
                  <a:ext cx="129424" cy="56943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7704BF3-A0FD-46D4-ADA3-7571596E9F59}"/>
                    </a:ext>
                  </a:extLst>
                </p:cNvPr>
                <p:cNvSpPr/>
                <p:nvPr/>
              </p:nvSpPr>
              <p:spPr>
                <a:xfrm>
                  <a:off x="10178560" y="3496173"/>
                  <a:ext cx="636787" cy="700466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63500" dir="2700000" sx="90000" sy="9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31C5860-5DD1-4288-819A-27514909B82F}"/>
                    </a:ext>
                  </a:extLst>
                </p:cNvPr>
                <p:cNvSpPr/>
                <p:nvPr/>
              </p:nvSpPr>
              <p:spPr>
                <a:xfrm>
                  <a:off x="10052214" y="3460287"/>
                  <a:ext cx="499891" cy="54988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0"/>
                        <a:lumOff val="100000"/>
                      </a:schemeClr>
                    </a:gs>
                    <a:gs pos="32000">
                      <a:schemeClr val="accent2">
                        <a:lumMod val="0"/>
                        <a:lumOff val="100000"/>
                      </a:schemeClr>
                    </a:gs>
                    <a:gs pos="80000">
                      <a:schemeClr val="accent2">
                        <a:lumMod val="10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B3006E9-0A99-4B8E-8B09-00FBBAF8BE3C}"/>
                </a:ext>
              </a:extLst>
            </p:cNvPr>
            <p:cNvGrpSpPr/>
            <p:nvPr/>
          </p:nvGrpSpPr>
          <p:grpSpPr>
            <a:xfrm>
              <a:off x="13967160" y="8675880"/>
              <a:ext cx="3650400" cy="1306080"/>
              <a:chOff x="13967160" y="8675880"/>
              <a:chExt cx="3650400" cy="130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" name="잉크 3">
                    <a:extLst>
                      <a:ext uri="{FF2B5EF4-FFF2-40B4-BE49-F238E27FC236}">
                        <a16:creationId xmlns:a16="http://schemas.microsoft.com/office/drawing/2014/main" id="{19DD4396-5D74-4716-89AC-455305BFD5E3}"/>
                      </a:ext>
                    </a:extLst>
                  </p14:cNvPr>
                  <p14:cNvContentPartPr/>
                  <p14:nvPr/>
                </p14:nvContentPartPr>
                <p14:xfrm>
                  <a:off x="13967160" y="9436560"/>
                  <a:ext cx="1484640" cy="545400"/>
                </p14:xfrm>
              </p:contentPart>
            </mc:Choice>
            <mc:Fallback xmlns="">
              <p:pic>
                <p:nvPicPr>
                  <p:cNvPr id="4" name="잉크 3">
                    <a:extLst>
                      <a:ext uri="{FF2B5EF4-FFF2-40B4-BE49-F238E27FC236}">
                        <a16:creationId xmlns:a16="http://schemas.microsoft.com/office/drawing/2014/main" id="{19DD4396-5D74-4716-89AC-455305BFD5E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958520" y="9427920"/>
                    <a:ext cx="1502280" cy="56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" name="잉크 4">
                    <a:extLst>
                      <a:ext uri="{FF2B5EF4-FFF2-40B4-BE49-F238E27FC236}">
                        <a16:creationId xmlns:a16="http://schemas.microsoft.com/office/drawing/2014/main" id="{DBC5E4ED-6996-40B8-9C1F-489ADD58EE63}"/>
                      </a:ext>
                    </a:extLst>
                  </p14:cNvPr>
                  <p14:cNvContentPartPr/>
                  <p14:nvPr/>
                </p14:nvContentPartPr>
                <p14:xfrm>
                  <a:off x="15506160" y="8675880"/>
                  <a:ext cx="2111400" cy="766800"/>
                </p14:xfrm>
              </p:contentPart>
            </mc:Choice>
            <mc:Fallback xmlns="">
              <p:pic>
                <p:nvPicPr>
                  <p:cNvPr id="5" name="잉크 4">
                    <a:extLst>
                      <a:ext uri="{FF2B5EF4-FFF2-40B4-BE49-F238E27FC236}">
                        <a16:creationId xmlns:a16="http://schemas.microsoft.com/office/drawing/2014/main" id="{DBC5E4ED-6996-40B8-9C1F-489ADD58EE6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5497520" y="8666880"/>
                    <a:ext cx="2129040" cy="784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00824DEB-C929-4963-8516-8A532775E1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E89B7C6-26C4-4A76-A417-D8EDC778620A}"/>
              </a:ext>
            </a:extLst>
          </p:cNvPr>
          <p:cNvSpPr/>
          <p:nvPr/>
        </p:nvSpPr>
        <p:spPr>
          <a:xfrm>
            <a:off x="5335" y="4610100"/>
            <a:ext cx="18282665" cy="3030765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79DAFF-6482-407B-8016-002778F92FED}"/>
              </a:ext>
            </a:extLst>
          </p:cNvPr>
          <p:cNvGrpSpPr/>
          <p:nvPr/>
        </p:nvGrpSpPr>
        <p:grpSpPr>
          <a:xfrm>
            <a:off x="762000" y="1846401"/>
            <a:ext cx="7010400" cy="584775"/>
            <a:chOff x="613793" y="2021192"/>
            <a:chExt cx="7010400" cy="58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203700-D16D-4534-A439-EF0F748914EB}"/>
                </a:ext>
              </a:extLst>
            </p:cNvPr>
            <p:cNvSpPr txBox="1"/>
            <p:nvPr/>
          </p:nvSpPr>
          <p:spPr>
            <a:xfrm>
              <a:off x="1156648" y="2021192"/>
              <a:ext cx="6467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신혼부부 임대주택 지도 시각화 과정</a:t>
              </a:r>
            </a:p>
          </p:txBody>
        </p:sp>
        <p:grpSp>
          <p:nvGrpSpPr>
            <p:cNvPr id="23" name="그룹 1003">
              <a:extLst>
                <a:ext uri="{FF2B5EF4-FFF2-40B4-BE49-F238E27FC236}">
                  <a16:creationId xmlns:a16="http://schemas.microsoft.com/office/drawing/2014/main" id="{E9410D51-D46D-4D3B-92B9-BBEEF5454946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4" name="Object 10">
                <a:extLst>
                  <a:ext uri="{FF2B5EF4-FFF2-40B4-BE49-F238E27FC236}">
                    <a16:creationId xmlns:a16="http://schemas.microsoft.com/office/drawing/2014/main" id="{0EAAA66C-A330-4614-85D9-BB5500DB8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5" name="표 14">
            <a:extLst>
              <a:ext uri="{FF2B5EF4-FFF2-40B4-BE49-F238E27FC236}">
                <a16:creationId xmlns:a16="http://schemas.microsoft.com/office/drawing/2014/main" id="{0A54552F-1B12-41A2-80AB-A7C28E6EF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292387"/>
              </p:ext>
            </p:extLst>
          </p:nvPr>
        </p:nvGraphicFramePr>
        <p:xfrm>
          <a:off x="1111081" y="3562430"/>
          <a:ext cx="4704494" cy="438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494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110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STEP 1</a:t>
                      </a:r>
                    </a:p>
                    <a:p>
                      <a:pPr algn="ctr" latinLnBrk="1"/>
                      <a:r>
                        <a:rPr lang="en-US" altLang="ko-KR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1km</a:t>
                      </a:r>
                      <a:r>
                        <a:rPr lang="ko-KR" altLang="en-US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반경 안  상권 거리</a:t>
                      </a:r>
                      <a:r>
                        <a:rPr lang="en-US" altLang="ko-KR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/</a:t>
                      </a:r>
                      <a:r>
                        <a:rPr lang="ko-KR" altLang="en-US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수 구하기</a:t>
                      </a: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288904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6" name="표 14">
            <a:extLst>
              <a:ext uri="{FF2B5EF4-FFF2-40B4-BE49-F238E27FC236}">
                <a16:creationId xmlns:a16="http://schemas.microsoft.com/office/drawing/2014/main" id="{D7043C11-C5D1-4FC5-B151-524981CD4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435"/>
              </p:ext>
            </p:extLst>
          </p:nvPr>
        </p:nvGraphicFramePr>
        <p:xfrm>
          <a:off x="6334045" y="3569713"/>
          <a:ext cx="4658588" cy="43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8588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836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STEP 2</a:t>
                      </a:r>
                    </a:p>
                    <a:p>
                      <a:pPr algn="ctr" latinLnBrk="1"/>
                      <a:r>
                        <a:rPr lang="ko-KR" altLang="en-US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서울시 지도 표현 </a:t>
                      </a: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54424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7" name="표 14">
            <a:extLst>
              <a:ext uri="{FF2B5EF4-FFF2-40B4-BE49-F238E27FC236}">
                <a16:creationId xmlns:a16="http://schemas.microsoft.com/office/drawing/2014/main" id="{2FE03921-1DDE-4E93-969E-A727C4F3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94352"/>
              </p:ext>
            </p:extLst>
          </p:nvPr>
        </p:nvGraphicFramePr>
        <p:xfrm>
          <a:off x="11506340" y="3579238"/>
          <a:ext cx="4800460" cy="438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460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1110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STEP 3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신혼부부 임대주택과 </a:t>
                      </a:r>
                      <a:r>
                        <a:rPr lang="en-US" altLang="ko-KR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1km </a:t>
                      </a:r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반경 상권 표시</a:t>
                      </a:r>
                      <a:endParaRPr lang="en-US" altLang="ko-KR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271494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37160" marR="137160" marT="68580" marB="68580" anchor="ctr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DF6BF2C9-62C4-4F03-8694-9C52D3D71453}"/>
              </a:ext>
            </a:extLst>
          </p:cNvPr>
          <p:cNvSpPr txBox="1"/>
          <p:nvPr/>
        </p:nvSpPr>
        <p:spPr>
          <a:xfrm>
            <a:off x="2000284" y="8191500"/>
            <a:ext cx="292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Haversine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0B4078-09F0-4965-9D4E-AF67EFFD823B}"/>
              </a:ext>
            </a:extLst>
          </p:cNvPr>
          <p:cNvSpPr txBox="1"/>
          <p:nvPr/>
        </p:nvSpPr>
        <p:spPr>
          <a:xfrm>
            <a:off x="12580077" y="8191500"/>
            <a:ext cx="252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 Folium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55DE58-037A-45B9-9C9C-6B21E44C9031}"/>
              </a:ext>
            </a:extLst>
          </p:cNvPr>
          <p:cNvSpPr txBox="1"/>
          <p:nvPr/>
        </p:nvSpPr>
        <p:spPr>
          <a:xfrm>
            <a:off x="7301256" y="8197017"/>
            <a:ext cx="272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 </a:t>
            </a:r>
            <a:r>
              <a:rPr lang="en-US" altLang="ko-KR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Geojson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</a:t>
            </a:r>
            <a:endParaRPr lang="ko-KR" altLang="en-US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48854EF5-B0C8-4435-B411-78A5D6736F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Google Shape;340;p11">
            <a:extLst>
              <a:ext uri="{FF2B5EF4-FFF2-40B4-BE49-F238E27FC236}">
                <a16:creationId xmlns:a16="http://schemas.microsoft.com/office/drawing/2014/main" id="{45BB2B3A-F9FA-49EC-9C36-0CBCAACC6B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9994" y="2585602"/>
            <a:ext cx="6443625" cy="5610077"/>
          </a:xfrm>
          <a:prstGeom prst="rect">
            <a:avLst/>
          </a:prstGeom>
          <a:noFill/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D5565E0-545F-4EC2-95B8-0727DA9D4A1C}"/>
              </a:ext>
            </a:extLst>
          </p:cNvPr>
          <p:cNvGrpSpPr/>
          <p:nvPr/>
        </p:nvGrpSpPr>
        <p:grpSpPr>
          <a:xfrm>
            <a:off x="8978501" y="5387780"/>
            <a:ext cx="7959197" cy="2807898"/>
            <a:chOff x="5145722" y="2035022"/>
            <a:chExt cx="5065078" cy="1871932"/>
          </a:xfrm>
          <a:solidFill>
            <a:srgbClr val="0C5773"/>
          </a:solidFill>
        </p:grpSpPr>
        <p:sp>
          <p:nvSpPr>
            <p:cNvPr id="19" name="사각형: 잘린 한쪽 모서리 18">
              <a:extLst>
                <a:ext uri="{FF2B5EF4-FFF2-40B4-BE49-F238E27FC236}">
                  <a16:creationId xmlns:a16="http://schemas.microsoft.com/office/drawing/2014/main" id="{2BF34AA8-CC7B-4F5F-B1C4-497F842A14D6}"/>
                </a:ext>
              </a:extLst>
            </p:cNvPr>
            <p:cNvSpPr/>
            <p:nvPr/>
          </p:nvSpPr>
          <p:spPr>
            <a:xfrm flipH="1">
              <a:off x="5174754" y="2750466"/>
              <a:ext cx="5036045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주거 교육 시설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유치원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어린이집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초등학교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중학교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고등학교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baseline="30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0" name="사각형: 잘린 한쪽 모서리 19">
              <a:extLst>
                <a:ext uri="{FF2B5EF4-FFF2-40B4-BE49-F238E27FC236}">
                  <a16:creationId xmlns:a16="http://schemas.microsoft.com/office/drawing/2014/main" id="{C63C9F03-88C6-4E1C-B6A4-312BC8232CF1}"/>
                </a:ext>
              </a:extLst>
            </p:cNvPr>
            <p:cNvSpPr/>
            <p:nvPr/>
          </p:nvSpPr>
          <p:spPr>
            <a:xfrm flipH="1">
              <a:off x="5174753" y="2035022"/>
              <a:ext cx="5036047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주거 편의 시설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주차장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전통시장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백화점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버스정류장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지하철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1" name="사각형: 잘린 한쪽 모서리 20">
              <a:extLst>
                <a:ext uri="{FF2B5EF4-FFF2-40B4-BE49-F238E27FC236}">
                  <a16:creationId xmlns:a16="http://schemas.microsoft.com/office/drawing/2014/main" id="{3F451728-760B-4C36-8D01-12F0D1C7F045}"/>
                </a:ext>
              </a:extLst>
            </p:cNvPr>
            <p:cNvSpPr/>
            <p:nvPr/>
          </p:nvSpPr>
          <p:spPr>
            <a:xfrm flipH="1">
              <a:off x="5145722" y="3468128"/>
              <a:ext cx="5065078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주거 기피 시설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소방서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경찰청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6116B5AA-4D89-4016-9B35-8C1F006E272C}"/>
              </a:ext>
            </a:extLst>
          </p:cNvPr>
          <p:cNvSpPr/>
          <p:nvPr/>
        </p:nvSpPr>
        <p:spPr>
          <a:xfrm flipH="1">
            <a:off x="8978500" y="2583095"/>
            <a:ext cx="8024769" cy="1181523"/>
          </a:xfrm>
          <a:prstGeom prst="snip1Rect">
            <a:avLst>
              <a:gd name="adj" fmla="val 50000"/>
            </a:avLst>
          </a:prstGeom>
          <a:solidFill>
            <a:srgbClr val="0C57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dk1"/>
              </a:buClr>
              <a:buSzPts val="1100"/>
            </a:pPr>
            <a:endParaRPr lang="ko-KR" altLang="en-US"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더하기 기호 22">
            <a:extLst>
              <a:ext uri="{FF2B5EF4-FFF2-40B4-BE49-F238E27FC236}">
                <a16:creationId xmlns:a16="http://schemas.microsoft.com/office/drawing/2014/main" id="{4636FF08-CBA7-45BC-AAE3-89EF3A856514}"/>
              </a:ext>
            </a:extLst>
          </p:cNvPr>
          <p:cNvSpPr/>
          <p:nvPr/>
        </p:nvSpPr>
        <p:spPr>
          <a:xfrm>
            <a:off x="12527365" y="3945886"/>
            <a:ext cx="1257300" cy="1257300"/>
          </a:xfrm>
          <a:prstGeom prst="mathPlus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DBE2ECB-52E4-48FE-B0A9-E35FB5DD5552}"/>
              </a:ext>
            </a:extLst>
          </p:cNvPr>
          <p:cNvGrpSpPr/>
          <p:nvPr/>
        </p:nvGrpSpPr>
        <p:grpSpPr>
          <a:xfrm>
            <a:off x="762000" y="1846401"/>
            <a:ext cx="6096000" cy="584775"/>
            <a:chOff x="613793" y="2021192"/>
            <a:chExt cx="6096000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B4AD64-1E17-4305-AD18-95716376620E}"/>
                </a:ext>
              </a:extLst>
            </p:cNvPr>
            <p:cNvSpPr txBox="1"/>
            <p:nvPr/>
          </p:nvSpPr>
          <p:spPr>
            <a:xfrm>
              <a:off x="1156648" y="2021192"/>
              <a:ext cx="555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Haversine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을 이용한 거리 계산</a:t>
              </a:r>
            </a:p>
          </p:txBody>
        </p:sp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C948D50A-B2A4-4537-B5B5-88DB624E98EB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8" name="Object 10">
                <a:extLst>
                  <a:ext uri="{FF2B5EF4-FFF2-40B4-BE49-F238E27FC236}">
                    <a16:creationId xmlns:a16="http://schemas.microsoft.com/office/drawing/2014/main" id="{B06E9FBC-6330-4D89-8004-421FC5AD7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4D839E-F35F-4FA6-8189-056A3561A5F8}"/>
              </a:ext>
            </a:extLst>
          </p:cNvPr>
          <p:cNvGrpSpPr/>
          <p:nvPr/>
        </p:nvGrpSpPr>
        <p:grpSpPr>
          <a:xfrm>
            <a:off x="2209800" y="8378680"/>
            <a:ext cx="16102012" cy="2139047"/>
            <a:chOff x="2209800" y="8378680"/>
            <a:chExt cx="16102012" cy="213904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05F659-F493-4B4B-8860-F6E2288331F6}"/>
                </a:ext>
              </a:extLst>
            </p:cNvPr>
            <p:cNvSpPr txBox="1"/>
            <p:nvPr/>
          </p:nvSpPr>
          <p:spPr>
            <a:xfrm>
              <a:off x="3723979" y="9139597"/>
              <a:ext cx="14587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모든 공공주택의 각 </a:t>
              </a:r>
              <a:r>
                <a:rPr lang="en-US" altLang="ko-KR" sz="2400" b="1" i="1" dirty="0">
                  <a:solidFill>
                    <a:srgbClr val="0C5773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1km </a:t>
              </a:r>
              <a:r>
                <a:rPr lang="ko-KR" altLang="en-US" sz="2400" b="1" i="1" dirty="0">
                  <a:solidFill>
                    <a:srgbClr val="0C5773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반경 이내의 </a:t>
              </a:r>
              <a:r>
                <a:rPr lang="ko-KR" altLang="en-US" sz="24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입지 요인들의 거리를 계산해 점수를 산정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8999549-A51F-4C1F-B2C0-59A204CF03E5}"/>
                </a:ext>
              </a:extLst>
            </p:cNvPr>
            <p:cNvSpPr txBox="1"/>
            <p:nvPr/>
          </p:nvSpPr>
          <p:spPr>
            <a:xfrm>
              <a:off x="2209800" y="8378680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34C2CE-F53B-412E-B8C8-2D1B9E3A2FBA}"/>
              </a:ext>
            </a:extLst>
          </p:cNvPr>
          <p:cNvSpPr txBox="1"/>
          <p:nvPr/>
        </p:nvSpPr>
        <p:spPr>
          <a:xfrm>
            <a:off x="11453031" y="2999474"/>
            <a:ext cx="34059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신혼부부 공공주택 데이터</a:t>
            </a: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1EB65FE1-4A2D-4EC2-B535-B1154E348B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AFDA829A-46E9-41FE-8EA7-FBB04AC3BBEE}"/>
              </a:ext>
            </a:extLst>
          </p:cNvPr>
          <p:cNvGrpSpPr/>
          <p:nvPr/>
        </p:nvGrpSpPr>
        <p:grpSpPr>
          <a:xfrm>
            <a:off x="0" y="0"/>
            <a:ext cx="9143998" cy="10287000"/>
            <a:chOff x="9731397" y="3257143"/>
            <a:chExt cx="7525746" cy="6133333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A9DC411B-78F4-48C0-88AA-6C116AD2F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70000"/>
            </a:blip>
            <a:stretch>
              <a:fillRect/>
            </a:stretch>
          </p:blipFill>
          <p:spPr>
            <a:xfrm>
              <a:off x="9731397" y="3257143"/>
              <a:ext cx="7525746" cy="613333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298CFB-E12F-4C24-84A5-C14343F5971D}"/>
              </a:ext>
            </a:extLst>
          </p:cNvPr>
          <p:cNvGrpSpPr/>
          <p:nvPr/>
        </p:nvGrpSpPr>
        <p:grpSpPr>
          <a:xfrm>
            <a:off x="1295400" y="3604519"/>
            <a:ext cx="2591943" cy="1263530"/>
            <a:chOff x="303657" y="4686300"/>
            <a:chExt cx="2591943" cy="12635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39D6369-2254-4D58-99A8-90A0E36846AA}"/>
                </a:ext>
              </a:extLst>
            </p:cNvPr>
            <p:cNvGrpSpPr/>
            <p:nvPr/>
          </p:nvGrpSpPr>
          <p:grpSpPr>
            <a:xfrm>
              <a:off x="303657" y="4686300"/>
              <a:ext cx="2591943" cy="923330"/>
              <a:chOff x="227457" y="4912666"/>
              <a:chExt cx="2591943" cy="92333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57E465-38B6-4F1B-B138-BE725CB0F7EA}"/>
                  </a:ext>
                </a:extLst>
              </p:cNvPr>
              <p:cNvSpPr txBox="1"/>
              <p:nvPr/>
            </p:nvSpPr>
            <p:spPr>
              <a:xfrm>
                <a:off x="228600" y="4912666"/>
                <a:ext cx="2590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INDEX</a:t>
                </a:r>
                <a:endParaRPr lang="ko-KR" altLang="en-US" sz="54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27B3936-7690-4C3B-B2AE-1370158ADB65}"/>
                  </a:ext>
                </a:extLst>
              </p:cNvPr>
              <p:cNvSpPr/>
              <p:nvPr/>
            </p:nvSpPr>
            <p:spPr>
              <a:xfrm>
                <a:off x="227457" y="5107631"/>
                <a:ext cx="152400" cy="533400"/>
              </a:xfrm>
              <a:prstGeom prst="rect">
                <a:avLst/>
              </a:prstGeom>
              <a:solidFill>
                <a:srgbClr val="0C57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C2839B-EF3E-4B1A-A622-AA36F8BA27FC}"/>
                </a:ext>
              </a:extLst>
            </p:cNvPr>
            <p:cNvSpPr txBox="1"/>
            <p:nvPr/>
          </p:nvSpPr>
          <p:spPr>
            <a:xfrm>
              <a:off x="518160" y="5549720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목차</a:t>
              </a:r>
              <a:endParaRPr lang="ko-KR" altLang="en-US" sz="2400" dirty="0">
                <a:solidFill>
                  <a:schemeClr val="bg1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D2A365C-97FD-4858-8347-077D36BF9DC8}"/>
              </a:ext>
            </a:extLst>
          </p:cNvPr>
          <p:cNvGrpSpPr/>
          <p:nvPr/>
        </p:nvGrpSpPr>
        <p:grpSpPr>
          <a:xfrm>
            <a:off x="9379649" y="3586460"/>
            <a:ext cx="9129903" cy="1200329"/>
            <a:chOff x="9142857" y="4626389"/>
            <a:chExt cx="9129903" cy="120032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DC0114-B780-4CAE-8B60-94DF7B8B5BA0}"/>
                </a:ext>
              </a:extLst>
            </p:cNvPr>
            <p:cNvSpPr txBox="1"/>
            <p:nvPr/>
          </p:nvSpPr>
          <p:spPr>
            <a:xfrm>
              <a:off x="9142857" y="4640133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01. </a:t>
              </a:r>
              <a:r>
                <a:rPr lang="ko-KR" altLang="en-US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CEF8F-9FFA-4A97-9E3C-1F116B3BC4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33657" y="4668365"/>
              <a:ext cx="0" cy="973687"/>
            </a:xfrm>
            <a:prstGeom prst="line">
              <a:avLst/>
            </a:prstGeom>
            <a:ln w="28575">
              <a:solidFill>
                <a:srgbClr val="0C57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30E797-5B0F-48BB-B529-3797DB7591BF}"/>
                </a:ext>
              </a:extLst>
            </p:cNvPr>
            <p:cNvSpPr txBox="1"/>
            <p:nvPr/>
          </p:nvSpPr>
          <p:spPr>
            <a:xfrm>
              <a:off x="12100560" y="4626389"/>
              <a:ext cx="617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1.1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선정 배경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1.2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팀원 소개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1.3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흐름도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F10FD9D-E81B-4759-994D-ED84877980ED}"/>
              </a:ext>
            </a:extLst>
          </p:cNvPr>
          <p:cNvGrpSpPr/>
          <p:nvPr/>
        </p:nvGrpSpPr>
        <p:grpSpPr>
          <a:xfrm>
            <a:off x="9379649" y="5419821"/>
            <a:ext cx="9129903" cy="1200329"/>
            <a:chOff x="9142857" y="6459750"/>
            <a:chExt cx="9129903" cy="120032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E32E0F4-BC17-45FB-BFD7-A5DBA8E8BD7F}"/>
                </a:ext>
              </a:extLst>
            </p:cNvPr>
            <p:cNvSpPr txBox="1"/>
            <p:nvPr/>
          </p:nvSpPr>
          <p:spPr>
            <a:xfrm>
              <a:off x="9142857" y="6473494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02. </a:t>
              </a:r>
              <a:r>
                <a:rPr lang="ko-KR" altLang="en-US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44531ED-24D9-414F-A3E5-42A7C5E89C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33657" y="6501726"/>
              <a:ext cx="0" cy="973687"/>
            </a:xfrm>
            <a:prstGeom prst="line">
              <a:avLst/>
            </a:prstGeom>
            <a:ln w="28575">
              <a:solidFill>
                <a:srgbClr val="0C57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607C35-F82A-4F3A-846A-2112A9A8461C}"/>
                </a:ext>
              </a:extLst>
            </p:cNvPr>
            <p:cNvSpPr txBox="1"/>
            <p:nvPr/>
          </p:nvSpPr>
          <p:spPr>
            <a:xfrm>
              <a:off x="12100560" y="6459750"/>
              <a:ext cx="617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2.1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 분석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2.2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모델 개발 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2.3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서비스 개발 및 배포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259DB2-C88D-4ECB-B6AD-B948DF51F2D8}"/>
              </a:ext>
            </a:extLst>
          </p:cNvPr>
          <p:cNvGrpSpPr/>
          <p:nvPr/>
        </p:nvGrpSpPr>
        <p:grpSpPr>
          <a:xfrm>
            <a:off x="9379649" y="7253182"/>
            <a:ext cx="9129903" cy="1200329"/>
            <a:chOff x="9142857" y="8325533"/>
            <a:chExt cx="9129903" cy="12003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4CA963F-530C-4CD9-B200-CCE4617BD767}"/>
                </a:ext>
              </a:extLst>
            </p:cNvPr>
            <p:cNvSpPr txBox="1"/>
            <p:nvPr/>
          </p:nvSpPr>
          <p:spPr>
            <a:xfrm>
              <a:off x="9142857" y="8339277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03. </a:t>
              </a:r>
              <a:r>
                <a:rPr lang="ko-KR" altLang="en-US" sz="40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5D2D245D-8A56-4772-BE65-717B83474800}"/>
                </a:ext>
              </a:extLst>
            </p:cNvPr>
            <p:cNvCxnSpPr>
              <a:cxnSpLocks/>
            </p:cNvCxnSpPr>
            <p:nvPr/>
          </p:nvCxnSpPr>
          <p:spPr>
            <a:xfrm>
              <a:off x="11733657" y="8367509"/>
              <a:ext cx="0" cy="973687"/>
            </a:xfrm>
            <a:prstGeom prst="line">
              <a:avLst/>
            </a:prstGeom>
            <a:ln w="28575">
              <a:solidFill>
                <a:srgbClr val="0C57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6AB55F6-EA3F-4623-A751-1734BD11E90D}"/>
                </a:ext>
              </a:extLst>
            </p:cNvPr>
            <p:cNvSpPr txBox="1"/>
            <p:nvPr/>
          </p:nvSpPr>
          <p:spPr>
            <a:xfrm>
              <a:off x="12100560" y="8325533"/>
              <a:ext cx="617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3.1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활용 방안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3.2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기대 효과</a:t>
              </a:r>
              <a:endPara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3.3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향후 계획</a:t>
              </a: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AC07D034-8A80-4550-B4C2-D1A6AEF1FA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702" y="86572"/>
            <a:ext cx="2101823" cy="962964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4C543F-5122-4F20-81B8-FF2D6840A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1" y="287490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E90DB343-5927-4520-BE16-FF697756818C}"/>
              </a:ext>
            </a:extLst>
          </p:cNvPr>
          <p:cNvSpPr/>
          <p:nvPr/>
        </p:nvSpPr>
        <p:spPr>
          <a:xfrm>
            <a:off x="5185731" y="3731121"/>
            <a:ext cx="6336839" cy="4650879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Distance between two sets of geographic coordinates (latitude, longitude)  in Ruby, JS, SQL, and Python using the Haversine Formula. | by Abe  Flansburg | Medium">
            <a:extLst>
              <a:ext uri="{FF2B5EF4-FFF2-40B4-BE49-F238E27FC236}">
                <a16:creationId xmlns:a16="http://schemas.microsoft.com/office/drawing/2014/main" id="{EFFA83B6-8526-420D-B4E5-F46B9D8CA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25" y="2639363"/>
            <a:ext cx="6336839" cy="356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D4F95A-6A4D-4C4A-884C-CF1754499426}"/>
              </a:ext>
            </a:extLst>
          </p:cNvPr>
          <p:cNvSpPr txBox="1"/>
          <p:nvPr/>
        </p:nvSpPr>
        <p:spPr>
          <a:xfrm>
            <a:off x="331387" y="8572500"/>
            <a:ext cx="671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8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아파트위도 경도   </a:t>
            </a:r>
            <a:r>
              <a:rPr lang="en-US" altLang="ko-KR" sz="28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</a:t>
            </a:r>
            <a:r>
              <a:rPr lang="ko-KR" altLang="en-US" sz="28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상권위도 경도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555D6D-7742-4471-A884-E18FDE83A3B9}"/>
              </a:ext>
            </a:extLst>
          </p:cNvPr>
          <p:cNvGrpSpPr/>
          <p:nvPr/>
        </p:nvGrpSpPr>
        <p:grpSpPr>
          <a:xfrm>
            <a:off x="1138550" y="6848678"/>
            <a:ext cx="4658525" cy="1481271"/>
            <a:chOff x="4772050" y="4663033"/>
            <a:chExt cx="3105683" cy="987514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A4B023-A216-46ED-93E9-F7699E85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050" y="4663033"/>
              <a:ext cx="3105683" cy="98751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18E936-38C2-4843-88CE-26E53CC47D5B}"/>
                </a:ext>
              </a:extLst>
            </p:cNvPr>
            <p:cNvSpPr/>
            <p:nvPr/>
          </p:nvSpPr>
          <p:spPr>
            <a:xfrm>
              <a:off x="4772050" y="4663033"/>
              <a:ext cx="3105683" cy="981212"/>
            </a:xfrm>
            <a:prstGeom prst="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E068A2-F10A-4575-8DC8-B46C948F25FF}"/>
              </a:ext>
            </a:extLst>
          </p:cNvPr>
          <p:cNvGrpSpPr/>
          <p:nvPr/>
        </p:nvGrpSpPr>
        <p:grpSpPr>
          <a:xfrm>
            <a:off x="10482450" y="1978463"/>
            <a:ext cx="7838279" cy="7235282"/>
            <a:chOff x="6657916" y="1291597"/>
            <a:chExt cx="5225519" cy="482352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948906C-C028-4393-8932-B22705A0A915}"/>
                </a:ext>
              </a:extLst>
            </p:cNvPr>
            <p:cNvGrpSpPr/>
            <p:nvPr/>
          </p:nvGrpSpPr>
          <p:grpSpPr>
            <a:xfrm>
              <a:off x="6657916" y="1291597"/>
              <a:ext cx="4823521" cy="4823521"/>
              <a:chOff x="6623776" y="1017239"/>
              <a:chExt cx="4823521" cy="482352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D65E0F1-4A9F-44AE-88A1-3805096AFBC8}"/>
                  </a:ext>
                </a:extLst>
              </p:cNvPr>
              <p:cNvSpPr/>
              <p:nvPr/>
            </p:nvSpPr>
            <p:spPr>
              <a:xfrm>
                <a:off x="6623776" y="1017239"/>
                <a:ext cx="4823521" cy="482352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pic>
            <p:nvPicPr>
              <p:cNvPr id="23" name="그래픽 22" descr="건물 윤곽선">
                <a:extLst>
                  <a:ext uri="{FF2B5EF4-FFF2-40B4-BE49-F238E27FC236}">
                    <a16:creationId xmlns:a16="http://schemas.microsoft.com/office/drawing/2014/main" id="{775CD8C9-0CC5-4C0D-BD4D-6D4FFD53B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70405" y="32058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4" name="그래픽 23" descr="상점 윤곽선">
                <a:extLst>
                  <a:ext uri="{FF2B5EF4-FFF2-40B4-BE49-F238E27FC236}">
                    <a16:creationId xmlns:a16="http://schemas.microsoft.com/office/drawing/2014/main" id="{87E51513-B4D7-4100-95E2-CE6F5DC0F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53280" y="144694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5" name="그래픽 24" descr="의료 윤곽선">
                <a:extLst>
                  <a:ext uri="{FF2B5EF4-FFF2-40B4-BE49-F238E27FC236}">
                    <a16:creationId xmlns:a16="http://schemas.microsoft.com/office/drawing/2014/main" id="{4AD30844-9635-4CC6-A546-59BD7E951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208" y="2548800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6" name="그래픽 25" descr="버스 윤곽선">
                <a:extLst>
                  <a:ext uri="{FF2B5EF4-FFF2-40B4-BE49-F238E27FC236}">
                    <a16:creationId xmlns:a16="http://schemas.microsoft.com/office/drawing/2014/main" id="{019BCC00-5141-4E85-B10A-69BB4B08E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008799" y="28458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7" name="그래픽 26" descr="학교 윤곽선">
                <a:extLst>
                  <a:ext uri="{FF2B5EF4-FFF2-40B4-BE49-F238E27FC236}">
                    <a16:creationId xmlns:a16="http://schemas.microsoft.com/office/drawing/2014/main" id="{27E88392-319E-45FF-B581-F8D660891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803880" y="460465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8" name="그래픽 27" descr="학교 윤곽선">
                <a:extLst>
                  <a:ext uri="{FF2B5EF4-FFF2-40B4-BE49-F238E27FC236}">
                    <a16:creationId xmlns:a16="http://schemas.microsoft.com/office/drawing/2014/main" id="{B0E24002-285F-45F1-AE2C-B754BD894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742235" y="3816225"/>
                <a:ext cx="720000" cy="720000"/>
              </a:xfrm>
              <a:prstGeom prst="rect">
                <a:avLst/>
              </a:prstGeom>
            </p:spPr>
          </p:pic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6CC0B12-D501-49E5-AF10-23C9625E8FE0}"/>
                  </a:ext>
                </a:extLst>
              </p:cNvPr>
              <p:cNvCxnSpPr/>
              <p:nvPr/>
            </p:nvCxnSpPr>
            <p:spPr>
              <a:xfrm flipV="1">
                <a:off x="9390405" y="3205801"/>
                <a:ext cx="618394" cy="360000"/>
              </a:xfrm>
              <a:prstGeom prst="line">
                <a:avLst/>
              </a:prstGeom>
              <a:ln w="28575">
                <a:solidFill>
                  <a:srgbClr val="FFC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BB2949F9-CD4F-4E39-9B36-2383741C9802}"/>
                  </a:ext>
                </a:extLst>
              </p:cNvPr>
              <p:cNvCxnSpPr>
                <a:cxnSpLocks/>
                <a:endCxn id="24" idx="2"/>
              </p:cNvCxnSpPr>
              <p:nvPr/>
            </p:nvCxnSpPr>
            <p:spPr>
              <a:xfrm flipH="1" flipV="1">
                <a:off x="8813280" y="2166949"/>
                <a:ext cx="116098" cy="957251"/>
              </a:xfrm>
              <a:prstGeom prst="line">
                <a:avLst/>
              </a:prstGeom>
              <a:ln w="28575">
                <a:solidFill>
                  <a:srgbClr val="FFC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E8358C9C-EE9A-4EFB-BAAF-5D587FA42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1208" y="3041776"/>
                <a:ext cx="720000" cy="387224"/>
              </a:xfrm>
              <a:prstGeom prst="line">
                <a:avLst/>
              </a:prstGeom>
              <a:ln w="28575">
                <a:solidFill>
                  <a:srgbClr val="FFC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ECC0944-2DE1-4EA2-A924-D681153A1D76}"/>
                  </a:ext>
                </a:extLst>
              </p:cNvPr>
              <p:cNvCxnSpPr>
                <a:cxnSpLocks/>
                <a:endCxn id="28" idx="3"/>
              </p:cNvCxnSpPr>
              <p:nvPr/>
            </p:nvCxnSpPr>
            <p:spPr>
              <a:xfrm flipH="1">
                <a:off x="8462235" y="3925801"/>
                <a:ext cx="351045" cy="250424"/>
              </a:xfrm>
              <a:prstGeom prst="line">
                <a:avLst/>
              </a:prstGeom>
              <a:ln w="28575">
                <a:solidFill>
                  <a:srgbClr val="FFC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6B5B6F68-1A77-44D5-BA57-E705C63D61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7530" y="3925801"/>
                <a:ext cx="699225" cy="851428"/>
              </a:xfrm>
              <a:prstGeom prst="line">
                <a:avLst/>
              </a:prstGeom>
              <a:ln w="28575">
                <a:solidFill>
                  <a:srgbClr val="FFC6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원호 33">
                <a:extLst>
                  <a:ext uri="{FF2B5EF4-FFF2-40B4-BE49-F238E27FC236}">
                    <a16:creationId xmlns:a16="http://schemas.microsoft.com/office/drawing/2014/main" id="{4AEF9CED-D4F6-4D22-BC90-9BFA9132051B}"/>
                  </a:ext>
                </a:extLst>
              </p:cNvPr>
              <p:cNvSpPr/>
              <p:nvPr/>
            </p:nvSpPr>
            <p:spPr>
              <a:xfrm rot="695852">
                <a:off x="8881559" y="3904439"/>
                <a:ext cx="1193668" cy="951303"/>
              </a:xfrm>
              <a:prstGeom prst="arc">
                <a:avLst>
                  <a:gd name="adj1" fmla="val 14222808"/>
                  <a:gd name="adj2" fmla="val 1599685"/>
                </a:avLst>
              </a:prstGeom>
              <a:ln w="28575">
                <a:solidFill>
                  <a:srgbClr val="FFC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FA2BFD-2679-407A-8A35-8E13729DAC8F}"/>
                </a:ext>
              </a:extLst>
            </p:cNvPr>
            <p:cNvSpPr txBox="1"/>
            <p:nvPr/>
          </p:nvSpPr>
          <p:spPr>
            <a:xfrm>
              <a:off x="9873954" y="4059190"/>
              <a:ext cx="2009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:1km</a:t>
              </a:r>
              <a:r>
                <a:rPr lang="ko-KR" altLang="en-US" sz="3000" b="1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이내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99AEBD-B5C4-4EBE-892B-267DAC5066F7}"/>
              </a:ext>
            </a:extLst>
          </p:cNvPr>
          <p:cNvCxnSpPr>
            <a:cxnSpLocks/>
          </p:cNvCxnSpPr>
          <p:nvPr/>
        </p:nvCxnSpPr>
        <p:spPr>
          <a:xfrm flipH="1" flipV="1">
            <a:off x="4038600" y="8191500"/>
            <a:ext cx="1371600" cy="38100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C99FC1-3B7A-4377-B1E0-F3B506486A65}"/>
              </a:ext>
            </a:extLst>
          </p:cNvPr>
          <p:cNvCxnSpPr>
            <a:cxnSpLocks/>
          </p:cNvCxnSpPr>
          <p:nvPr/>
        </p:nvCxnSpPr>
        <p:spPr>
          <a:xfrm flipV="1">
            <a:off x="1676400" y="8191500"/>
            <a:ext cx="1144682" cy="38100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E98260-8605-4DD6-9378-7646DAA1606C}"/>
              </a:ext>
            </a:extLst>
          </p:cNvPr>
          <p:cNvGrpSpPr/>
          <p:nvPr/>
        </p:nvGrpSpPr>
        <p:grpSpPr>
          <a:xfrm>
            <a:off x="762000" y="1846401"/>
            <a:ext cx="6096000" cy="584775"/>
            <a:chOff x="613793" y="2021192"/>
            <a:chExt cx="6096000" cy="58477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85C857-BB17-4A3D-BBD1-E9009760B56E}"/>
                </a:ext>
              </a:extLst>
            </p:cNvPr>
            <p:cNvSpPr txBox="1"/>
            <p:nvPr/>
          </p:nvSpPr>
          <p:spPr>
            <a:xfrm>
              <a:off x="1156648" y="2021192"/>
              <a:ext cx="5553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Haversine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을 이용한 거리 계산</a:t>
              </a:r>
            </a:p>
          </p:txBody>
        </p:sp>
        <p:grpSp>
          <p:nvGrpSpPr>
            <p:cNvPr id="44" name="그룹 1003">
              <a:extLst>
                <a:ext uri="{FF2B5EF4-FFF2-40B4-BE49-F238E27FC236}">
                  <a16:creationId xmlns:a16="http://schemas.microsoft.com/office/drawing/2014/main" id="{FCEDDD65-4951-49DE-8EE7-1A38819728D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45" name="Object 10">
                <a:extLst>
                  <a:ext uri="{FF2B5EF4-FFF2-40B4-BE49-F238E27FC236}">
                    <a16:creationId xmlns:a16="http://schemas.microsoft.com/office/drawing/2014/main" id="{6A100A85-0BCB-4C77-BADB-3C0527FE8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19A28B9A-B444-4B5A-8119-A46154027B8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DDDD9BF-4DEF-4137-91EF-65D38BD00364}"/>
              </a:ext>
            </a:extLst>
          </p:cNvPr>
          <p:cNvSpPr/>
          <p:nvPr/>
        </p:nvSpPr>
        <p:spPr>
          <a:xfrm>
            <a:off x="0" y="3814298"/>
            <a:ext cx="12401547" cy="4650879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0A39F4E-8016-4625-9781-EC4BCAA6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76" y="2720069"/>
            <a:ext cx="5657813" cy="650803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EA12D5-4199-470A-985E-0F2FE7EBAA66}"/>
              </a:ext>
            </a:extLst>
          </p:cNvPr>
          <p:cNvGrpSpPr/>
          <p:nvPr/>
        </p:nvGrpSpPr>
        <p:grpSpPr>
          <a:xfrm>
            <a:off x="7277023" y="1786535"/>
            <a:ext cx="4228752" cy="8314761"/>
            <a:chOff x="6285218" y="1239796"/>
            <a:chExt cx="2819168" cy="5543174"/>
          </a:xfrm>
        </p:grpSpPr>
        <p:sp>
          <p:nvSpPr>
            <p:cNvPr id="16" name="순서도: 수행의 시작/종료 15">
              <a:extLst>
                <a:ext uri="{FF2B5EF4-FFF2-40B4-BE49-F238E27FC236}">
                  <a16:creationId xmlns:a16="http://schemas.microsoft.com/office/drawing/2014/main" id="{EB6BA069-E83A-4FDE-989F-2BB1F2136FE3}"/>
                </a:ext>
              </a:extLst>
            </p:cNvPr>
            <p:cNvSpPr/>
            <p:nvPr/>
          </p:nvSpPr>
          <p:spPr>
            <a:xfrm>
              <a:off x="6391275" y="1239796"/>
              <a:ext cx="2225850" cy="514351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시작</a:t>
              </a:r>
            </a:p>
          </p:txBody>
        </p:sp>
        <p:sp>
          <p:nvSpPr>
            <p:cNvPr id="17" name="순서도: 처리 16">
              <a:extLst>
                <a:ext uri="{FF2B5EF4-FFF2-40B4-BE49-F238E27FC236}">
                  <a16:creationId xmlns:a16="http://schemas.microsoft.com/office/drawing/2014/main" id="{98F0EC80-AA3A-4F7F-84D6-2D98DBC02E67}"/>
                </a:ext>
              </a:extLst>
            </p:cNvPr>
            <p:cNvSpPr/>
            <p:nvPr/>
          </p:nvSpPr>
          <p:spPr>
            <a:xfrm>
              <a:off x="6394275" y="1927988"/>
              <a:ext cx="2225850" cy="51435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아파트 위도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경도</a:t>
              </a:r>
              <a:endParaRPr lang="ko-KR" altLang="en-US" sz="27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8" name="순서도: 처리 17">
              <a:extLst>
                <a:ext uri="{FF2B5EF4-FFF2-40B4-BE49-F238E27FC236}">
                  <a16:creationId xmlns:a16="http://schemas.microsoft.com/office/drawing/2014/main" id="{6B575FC4-7155-495C-ACAC-576D9019913F}"/>
                </a:ext>
              </a:extLst>
            </p:cNvPr>
            <p:cNvSpPr/>
            <p:nvPr/>
          </p:nvSpPr>
          <p:spPr>
            <a:xfrm>
              <a:off x="6394275" y="2616180"/>
              <a:ext cx="2225850" cy="51435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약국 위도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경도</a:t>
              </a:r>
            </a:p>
          </p:txBody>
        </p:sp>
        <p:sp>
          <p:nvSpPr>
            <p:cNvPr id="19" name="순서도: 판단 18">
              <a:extLst>
                <a:ext uri="{FF2B5EF4-FFF2-40B4-BE49-F238E27FC236}">
                  <a16:creationId xmlns:a16="http://schemas.microsoft.com/office/drawing/2014/main" id="{66C60E2E-2C33-4B21-8AD5-FE6E89F7EE6F}"/>
                </a:ext>
              </a:extLst>
            </p:cNvPr>
            <p:cNvSpPr/>
            <p:nvPr/>
          </p:nvSpPr>
          <p:spPr>
            <a:xfrm>
              <a:off x="6394275" y="3304372"/>
              <a:ext cx="2225850" cy="85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1km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이내인가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?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0" name="순서도: 판단 19">
              <a:extLst>
                <a:ext uri="{FF2B5EF4-FFF2-40B4-BE49-F238E27FC236}">
                  <a16:creationId xmlns:a16="http://schemas.microsoft.com/office/drawing/2014/main" id="{6FF0FDBE-237E-4DCF-82B2-E430B3D54DCA}"/>
                </a:ext>
              </a:extLst>
            </p:cNvPr>
            <p:cNvSpPr/>
            <p:nvPr/>
          </p:nvSpPr>
          <p:spPr>
            <a:xfrm>
              <a:off x="6394275" y="5019353"/>
              <a:ext cx="2225850" cy="1113714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모든 아파트를 비교했는가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?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1" name="순서도: 처리 20">
              <a:extLst>
                <a:ext uri="{FF2B5EF4-FFF2-40B4-BE49-F238E27FC236}">
                  <a16:creationId xmlns:a16="http://schemas.microsoft.com/office/drawing/2014/main" id="{AE75BD26-1661-4DA9-82E7-DC04CA56604C}"/>
                </a:ext>
              </a:extLst>
            </p:cNvPr>
            <p:cNvSpPr/>
            <p:nvPr/>
          </p:nvSpPr>
          <p:spPr>
            <a:xfrm>
              <a:off x="6381750" y="4331161"/>
              <a:ext cx="2247900" cy="514351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 프레임 추가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76637B4-F8EE-4C79-82E5-E80698FA53F2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7504200" y="1754147"/>
              <a:ext cx="3000" cy="17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1E92B18-DE29-46C2-B782-740C6C8AA383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>
              <a:off x="7507200" y="2442339"/>
              <a:ext cx="0" cy="17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31F4318F-DC1F-49DE-8AC9-4F18D28DD972}"/>
                </a:ext>
              </a:extLst>
            </p:cNvPr>
            <p:cNvCxnSpPr>
              <a:stCxn id="18" idx="2"/>
              <a:endCxn id="19" idx="0"/>
            </p:cNvCxnSpPr>
            <p:nvPr/>
          </p:nvCxnSpPr>
          <p:spPr>
            <a:xfrm>
              <a:off x="7507200" y="3130531"/>
              <a:ext cx="0" cy="17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3E02AF46-3CC2-4E47-9D3D-75746208805F}"/>
                </a:ext>
              </a:extLst>
            </p:cNvPr>
            <p:cNvCxnSpPr>
              <a:stCxn id="19" idx="2"/>
              <a:endCxn id="21" idx="0"/>
            </p:cNvCxnSpPr>
            <p:nvPr/>
          </p:nvCxnSpPr>
          <p:spPr>
            <a:xfrm flipH="1">
              <a:off x="7505700" y="4157320"/>
              <a:ext cx="1500" cy="17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5C9E9AE-2D91-4DB4-9DC3-A8FD690E77E9}"/>
                </a:ext>
              </a:extLst>
            </p:cNvPr>
            <p:cNvCxnSpPr>
              <a:stCxn id="21" idx="2"/>
              <a:endCxn id="20" idx="0"/>
            </p:cNvCxnSpPr>
            <p:nvPr/>
          </p:nvCxnSpPr>
          <p:spPr>
            <a:xfrm>
              <a:off x="7505700" y="4845512"/>
              <a:ext cx="1500" cy="173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8CA6C74-4EA1-44E3-9908-D110BC9920AC}"/>
                </a:ext>
              </a:extLst>
            </p:cNvPr>
            <p:cNvCxnSpPr>
              <a:stCxn id="19" idx="3"/>
              <a:endCxn id="20" idx="3"/>
            </p:cNvCxnSpPr>
            <p:nvPr/>
          </p:nvCxnSpPr>
          <p:spPr>
            <a:xfrm>
              <a:off x="8620125" y="3730846"/>
              <a:ext cx="12700" cy="1845364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83ED454D-D7AB-47C2-AD73-3E9EB7BF1E31}"/>
                </a:ext>
              </a:extLst>
            </p:cNvPr>
            <p:cNvCxnSpPr>
              <a:stCxn id="20" idx="1"/>
              <a:endCxn id="17" idx="1"/>
            </p:cNvCxnSpPr>
            <p:nvPr/>
          </p:nvCxnSpPr>
          <p:spPr>
            <a:xfrm rot="10800000">
              <a:off x="6394275" y="2185164"/>
              <a:ext cx="12700" cy="3391046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순서도: 수행의 시작/종료 28">
              <a:extLst>
                <a:ext uri="{FF2B5EF4-FFF2-40B4-BE49-F238E27FC236}">
                  <a16:creationId xmlns:a16="http://schemas.microsoft.com/office/drawing/2014/main" id="{30EBC944-B13A-4CDC-99A8-34F813F9DD89}"/>
                </a:ext>
              </a:extLst>
            </p:cNvPr>
            <p:cNvSpPr/>
            <p:nvPr/>
          </p:nvSpPr>
          <p:spPr>
            <a:xfrm>
              <a:off x="6397450" y="6268619"/>
              <a:ext cx="2225850" cy="514351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종료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4BE2D57-BC7B-4880-8815-841D9E84CFE8}"/>
                </a:ext>
              </a:extLst>
            </p:cNvPr>
            <p:cNvCxnSpPr>
              <a:stCxn id="20" idx="2"/>
              <a:endCxn id="29" idx="0"/>
            </p:cNvCxnSpPr>
            <p:nvPr/>
          </p:nvCxnSpPr>
          <p:spPr>
            <a:xfrm>
              <a:off x="7507200" y="6133067"/>
              <a:ext cx="3175" cy="135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9FC05A-8764-4159-8DCF-79ACD45470C5}"/>
                </a:ext>
              </a:extLst>
            </p:cNvPr>
            <p:cNvSpPr txBox="1"/>
            <p:nvPr/>
          </p:nvSpPr>
          <p:spPr>
            <a:xfrm>
              <a:off x="7737237" y="3936159"/>
              <a:ext cx="60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yes</a:t>
              </a:r>
              <a:endPara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CAECEB-C1F4-45D4-A3F3-57B9DDE89004}"/>
                </a:ext>
              </a:extLst>
            </p:cNvPr>
            <p:cNvSpPr txBox="1"/>
            <p:nvPr/>
          </p:nvSpPr>
          <p:spPr>
            <a:xfrm>
              <a:off x="7781279" y="5888797"/>
              <a:ext cx="60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yes</a:t>
              </a:r>
              <a:endPara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1A4202-B187-443A-AC48-5CA24BD9D7AC}"/>
                </a:ext>
              </a:extLst>
            </p:cNvPr>
            <p:cNvSpPr txBox="1"/>
            <p:nvPr/>
          </p:nvSpPr>
          <p:spPr>
            <a:xfrm>
              <a:off x="6285218" y="5113529"/>
              <a:ext cx="60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no</a:t>
              </a:r>
              <a:endPara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1929D2-3DF0-4A17-B923-129A1E95D612}"/>
                </a:ext>
              </a:extLst>
            </p:cNvPr>
            <p:cNvSpPr txBox="1"/>
            <p:nvPr/>
          </p:nvSpPr>
          <p:spPr>
            <a:xfrm>
              <a:off x="8497111" y="3286322"/>
              <a:ext cx="607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no</a:t>
              </a:r>
              <a:endPara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2015B001-4AA9-430A-9CF2-289A5ED27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6222" y="2720069"/>
            <a:ext cx="6287900" cy="6508037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748E50-5F80-4B48-92B2-8849ECFD264D}"/>
              </a:ext>
            </a:extLst>
          </p:cNvPr>
          <p:cNvGrpSpPr/>
          <p:nvPr/>
        </p:nvGrpSpPr>
        <p:grpSpPr>
          <a:xfrm>
            <a:off x="762000" y="1846401"/>
            <a:ext cx="4343400" cy="584775"/>
            <a:chOff x="613793" y="2021192"/>
            <a:chExt cx="4343400" cy="5847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73621-DAB1-4BB4-BCDE-43647FA345D1}"/>
                </a:ext>
              </a:extLst>
            </p:cNvPr>
            <p:cNvSpPr txBox="1"/>
            <p:nvPr/>
          </p:nvSpPr>
          <p:spPr>
            <a:xfrm>
              <a:off x="1156648" y="2021192"/>
              <a:ext cx="3800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1Km 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거리 함수 구현</a:t>
              </a:r>
            </a:p>
          </p:txBody>
        </p:sp>
        <p:grpSp>
          <p:nvGrpSpPr>
            <p:cNvPr id="38" name="그룹 1003">
              <a:extLst>
                <a:ext uri="{FF2B5EF4-FFF2-40B4-BE49-F238E27FC236}">
                  <a16:creationId xmlns:a16="http://schemas.microsoft.com/office/drawing/2014/main" id="{43E61432-D7F5-4567-82D2-0EB97E17565E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39" name="Object 10">
                <a:extLst>
                  <a:ext uri="{FF2B5EF4-FFF2-40B4-BE49-F238E27FC236}">
                    <a16:creationId xmlns:a16="http://schemas.microsoft.com/office/drawing/2014/main" id="{88D13DE8-B5B3-46B6-A932-0A56E5A65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66547710-4D11-4BBB-9183-2F35560E82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35F81814-A490-46F6-BF3D-822AF91AAE9C}"/>
              </a:ext>
            </a:extLst>
          </p:cNvPr>
          <p:cNvSpPr/>
          <p:nvPr/>
        </p:nvSpPr>
        <p:spPr>
          <a:xfrm>
            <a:off x="2849557" y="2763187"/>
            <a:ext cx="7234460" cy="3759155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30196E-9568-452A-8B06-15B50C979A49}"/>
              </a:ext>
            </a:extLst>
          </p:cNvPr>
          <p:cNvGrpSpPr/>
          <p:nvPr/>
        </p:nvGrpSpPr>
        <p:grpSpPr>
          <a:xfrm>
            <a:off x="762000" y="1846401"/>
            <a:ext cx="3886200" cy="584775"/>
            <a:chOff x="613793" y="2021192"/>
            <a:chExt cx="38862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B1E0BF-0B20-491F-B5CE-6C337AB42B96}"/>
                </a:ext>
              </a:extLst>
            </p:cNvPr>
            <p:cNvSpPr txBox="1"/>
            <p:nvPr/>
          </p:nvSpPr>
          <p:spPr>
            <a:xfrm>
              <a:off x="1156648" y="2021192"/>
              <a:ext cx="3343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가중치 점수 계산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15436386-BB61-4667-AD5E-FF3929353A78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0" name="Object 10">
                <a:extLst>
                  <a:ext uri="{FF2B5EF4-FFF2-40B4-BE49-F238E27FC236}">
                    <a16:creationId xmlns:a16="http://schemas.microsoft.com/office/drawing/2014/main" id="{ADCDA12B-7ED1-403C-BE85-1E741EC93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21C087-4E29-462A-BE1F-C128BC4B10A9}"/>
              </a:ext>
            </a:extLst>
          </p:cNvPr>
          <p:cNvGrpSpPr/>
          <p:nvPr/>
        </p:nvGrpSpPr>
        <p:grpSpPr>
          <a:xfrm>
            <a:off x="831655" y="2414307"/>
            <a:ext cx="2929118" cy="2929118"/>
            <a:chOff x="1495395" y="1500876"/>
            <a:chExt cx="4823521" cy="482352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47D9428-615D-4D16-82A9-BAA25D85E798}"/>
                </a:ext>
              </a:extLst>
            </p:cNvPr>
            <p:cNvGrpSpPr/>
            <p:nvPr/>
          </p:nvGrpSpPr>
          <p:grpSpPr>
            <a:xfrm>
              <a:off x="1495395" y="1500876"/>
              <a:ext cx="4823521" cy="4823521"/>
              <a:chOff x="6623776" y="1017239"/>
              <a:chExt cx="4823521" cy="482352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5DD325E3-E820-4D33-8124-9ACA172BAE33}"/>
                  </a:ext>
                </a:extLst>
              </p:cNvPr>
              <p:cNvSpPr/>
              <p:nvPr/>
            </p:nvSpPr>
            <p:spPr>
              <a:xfrm>
                <a:off x="6623776" y="1017239"/>
                <a:ext cx="4823521" cy="4823521"/>
              </a:xfrm>
              <a:prstGeom prst="ellipse">
                <a:avLst/>
              </a:prstGeom>
              <a:solidFill>
                <a:srgbClr val="F5F5F5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pic>
            <p:nvPicPr>
              <p:cNvPr id="27" name="그래픽 26" descr="건물 윤곽선">
                <a:extLst>
                  <a:ext uri="{FF2B5EF4-FFF2-40B4-BE49-F238E27FC236}">
                    <a16:creationId xmlns:a16="http://schemas.microsoft.com/office/drawing/2014/main" id="{8943539A-307D-46A3-BBCA-142B96F0E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670405" y="32058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8" name="그래픽 27" descr="학교 윤곽선">
                <a:extLst>
                  <a:ext uri="{FF2B5EF4-FFF2-40B4-BE49-F238E27FC236}">
                    <a16:creationId xmlns:a16="http://schemas.microsoft.com/office/drawing/2014/main" id="{239C350E-BEA7-4C41-A08F-6DBCAF7B7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03880" y="4604653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9" name="그래픽 28" descr="학교 윤곽선">
                <a:extLst>
                  <a:ext uri="{FF2B5EF4-FFF2-40B4-BE49-F238E27FC236}">
                    <a16:creationId xmlns:a16="http://schemas.microsoft.com/office/drawing/2014/main" id="{EA6EB836-2393-4B9B-B5A4-8EEFD7B98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742235" y="3816225"/>
                <a:ext cx="720000" cy="720000"/>
              </a:xfrm>
              <a:prstGeom prst="rect">
                <a:avLst/>
              </a:prstGeom>
            </p:spPr>
          </p:pic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8EC8EB4-57E6-48D8-B758-2F9990E37A9B}"/>
                  </a:ext>
                </a:extLst>
              </p:cNvPr>
              <p:cNvCxnSpPr/>
              <p:nvPr/>
            </p:nvCxnSpPr>
            <p:spPr>
              <a:xfrm flipV="1">
                <a:off x="9390405" y="3205801"/>
                <a:ext cx="618394" cy="36000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2749223-700F-41F4-BE0A-392A2E5542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13280" y="2166949"/>
                <a:ext cx="116098" cy="95725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28DF5E3-5A8D-48DE-9625-26E7034C9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1208" y="3041776"/>
                <a:ext cx="720000" cy="387224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35B210F-D97C-46A9-9EFE-ADCB56FB5E65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H="1">
                <a:off x="8462235" y="3925801"/>
                <a:ext cx="351045" cy="250424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1179DDDF-C2CA-48BC-80E1-33AF6ACB3B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47530" y="3925801"/>
                <a:ext cx="699225" cy="851428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그래픽 22" descr="학교 윤곽선">
              <a:extLst>
                <a:ext uri="{FF2B5EF4-FFF2-40B4-BE49-F238E27FC236}">
                  <a16:creationId xmlns:a16="http://schemas.microsoft.com/office/drawing/2014/main" id="{451FAF44-F763-4A7E-9377-9B7D6C82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52827" y="2916599"/>
              <a:ext cx="720000" cy="720000"/>
            </a:xfrm>
            <a:prstGeom prst="rect">
              <a:avLst/>
            </a:prstGeom>
          </p:spPr>
        </p:pic>
        <p:pic>
          <p:nvPicPr>
            <p:cNvPr id="24" name="그래픽 23" descr="학교 윤곽선">
              <a:extLst>
                <a:ext uri="{FF2B5EF4-FFF2-40B4-BE49-F238E27FC236}">
                  <a16:creationId xmlns:a16="http://schemas.microsoft.com/office/drawing/2014/main" id="{E3F42D96-29C1-4433-806A-7E245D29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24899" y="1975418"/>
              <a:ext cx="720000" cy="720000"/>
            </a:xfrm>
            <a:prstGeom prst="rect">
              <a:avLst/>
            </a:prstGeom>
          </p:spPr>
        </p:pic>
        <p:pic>
          <p:nvPicPr>
            <p:cNvPr id="25" name="그래픽 24" descr="학교 윤곽선">
              <a:extLst>
                <a:ext uri="{FF2B5EF4-FFF2-40B4-BE49-F238E27FC236}">
                  <a16:creationId xmlns:a16="http://schemas.microsoft.com/office/drawing/2014/main" id="{5993E36F-538A-4389-8455-D36C50EF5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29615" y="3043058"/>
              <a:ext cx="720000" cy="7200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BD39BA-7D7A-43BC-821F-4D76C6A935D8}"/>
              </a:ext>
            </a:extLst>
          </p:cNvPr>
          <p:cNvGrpSpPr/>
          <p:nvPr/>
        </p:nvGrpSpPr>
        <p:grpSpPr>
          <a:xfrm>
            <a:off x="4511821" y="2400300"/>
            <a:ext cx="2929118" cy="2929118"/>
            <a:chOff x="6623776" y="1017239"/>
            <a:chExt cx="4823521" cy="482352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9085670-E04E-4181-A177-B26F0A5919FD}"/>
                </a:ext>
              </a:extLst>
            </p:cNvPr>
            <p:cNvSpPr/>
            <p:nvPr/>
          </p:nvSpPr>
          <p:spPr>
            <a:xfrm>
              <a:off x="6623776" y="1017239"/>
              <a:ext cx="4823521" cy="4823521"/>
            </a:xfrm>
            <a:prstGeom prst="ellipse">
              <a:avLst/>
            </a:prstGeom>
            <a:solidFill>
              <a:srgbClr val="F5F5F5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37" name="그래픽 36" descr="건물 윤곽선">
              <a:extLst>
                <a:ext uri="{FF2B5EF4-FFF2-40B4-BE49-F238E27FC236}">
                  <a16:creationId xmlns:a16="http://schemas.microsoft.com/office/drawing/2014/main" id="{82668FED-9FA1-4619-A433-F135FA890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0405" y="3205801"/>
              <a:ext cx="720000" cy="720000"/>
            </a:xfrm>
            <a:prstGeom prst="rect">
              <a:avLst/>
            </a:prstGeom>
          </p:spPr>
        </p:pic>
        <p:pic>
          <p:nvPicPr>
            <p:cNvPr id="38" name="그래픽 37" descr="학교 윤곽선">
              <a:extLst>
                <a:ext uri="{FF2B5EF4-FFF2-40B4-BE49-F238E27FC236}">
                  <a16:creationId xmlns:a16="http://schemas.microsoft.com/office/drawing/2014/main" id="{D217E943-9A81-4C11-8EC2-858F6072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42235" y="3816225"/>
              <a:ext cx="720000" cy="720000"/>
            </a:xfrm>
            <a:prstGeom prst="rect">
              <a:avLst/>
            </a:prstGeom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35E8567-3186-476F-A492-FA7F5B544085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H="1">
              <a:off x="8462235" y="3925801"/>
              <a:ext cx="351045" cy="250424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Google Shape;223;ge7a6272204_6_481">
            <a:extLst>
              <a:ext uri="{FF2B5EF4-FFF2-40B4-BE49-F238E27FC236}">
                <a16:creationId xmlns:a16="http://schemas.microsoft.com/office/drawing/2014/main" id="{DD0B5C50-0148-4139-A64E-E02CBDB297B6}"/>
              </a:ext>
            </a:extLst>
          </p:cNvPr>
          <p:cNvSpPr/>
          <p:nvPr/>
        </p:nvSpPr>
        <p:spPr>
          <a:xfrm>
            <a:off x="508002" y="5625276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1km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이내의 학교 개수 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(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거리의 합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/ 5</a:t>
            </a:r>
            <a:endParaRPr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Google Shape;223;ge7a6272204_6_481">
            <a:extLst>
              <a:ext uri="{FF2B5EF4-FFF2-40B4-BE49-F238E27FC236}">
                <a16:creationId xmlns:a16="http://schemas.microsoft.com/office/drawing/2014/main" id="{0FDB1AF6-06DF-420B-826C-3D9AC613320E}"/>
              </a:ext>
            </a:extLst>
          </p:cNvPr>
          <p:cNvSpPr/>
          <p:nvPr/>
        </p:nvSpPr>
        <p:spPr>
          <a:xfrm>
            <a:off x="4388475" y="5625274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1km 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이내의 학교 개수 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(</a:t>
            </a:r>
            <a:r>
              <a:rPr lang="ko-KR" altLang="en-US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거리의 합</a:t>
            </a:r>
            <a:r>
              <a:rPr lang="en-US" altLang="ko-KR" sz="20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/ 5</a:t>
            </a:r>
            <a:endParaRPr sz="20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3" name="Google Shape;223;ge7a6272204_6_481">
            <a:extLst>
              <a:ext uri="{FF2B5EF4-FFF2-40B4-BE49-F238E27FC236}">
                <a16:creationId xmlns:a16="http://schemas.microsoft.com/office/drawing/2014/main" id="{C20ED853-DE28-406B-A04B-C29776303EDD}"/>
              </a:ext>
            </a:extLst>
          </p:cNvPr>
          <p:cNvSpPr/>
          <p:nvPr/>
        </p:nvSpPr>
        <p:spPr>
          <a:xfrm>
            <a:off x="508002" y="7203429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50</a:t>
            </a:r>
            <a:endParaRPr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4" name="Google Shape;223;ge7a6272204_6_481">
            <a:extLst>
              <a:ext uri="{FF2B5EF4-FFF2-40B4-BE49-F238E27FC236}">
                <a16:creationId xmlns:a16="http://schemas.microsoft.com/office/drawing/2014/main" id="{822BDCE4-B66C-491D-897C-38B7CA623B1F}"/>
              </a:ext>
            </a:extLst>
          </p:cNvPr>
          <p:cNvSpPr/>
          <p:nvPr/>
        </p:nvSpPr>
        <p:spPr>
          <a:xfrm>
            <a:off x="4388475" y="7203427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15</a:t>
            </a:r>
            <a:endParaRPr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FD1BCD4-C29F-4584-95FC-95A25A87CFB6}"/>
              </a:ext>
            </a:extLst>
          </p:cNvPr>
          <p:cNvCxnSpPr>
            <a:stCxn id="42" idx="2"/>
            <a:endCxn id="44" idx="0"/>
          </p:cNvCxnSpPr>
          <p:nvPr/>
        </p:nvCxnSpPr>
        <p:spPr>
          <a:xfrm>
            <a:off x="6191874" y="6576579"/>
            <a:ext cx="0" cy="62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C7C3A72-9BCB-401D-B6EF-0F3150624CB9}"/>
              </a:ext>
            </a:extLst>
          </p:cNvPr>
          <p:cNvCxnSpPr>
            <a:stCxn id="40" idx="2"/>
            <a:endCxn id="43" idx="0"/>
          </p:cNvCxnSpPr>
          <p:nvPr/>
        </p:nvCxnSpPr>
        <p:spPr>
          <a:xfrm>
            <a:off x="2311401" y="6576581"/>
            <a:ext cx="0" cy="62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223;ge7a6272204_6_481">
            <a:extLst>
              <a:ext uri="{FF2B5EF4-FFF2-40B4-BE49-F238E27FC236}">
                <a16:creationId xmlns:a16="http://schemas.microsoft.com/office/drawing/2014/main" id="{DC848D99-52D2-41C1-971B-2B8C8837C806}"/>
              </a:ext>
            </a:extLst>
          </p:cNvPr>
          <p:cNvSpPr/>
          <p:nvPr/>
        </p:nvSpPr>
        <p:spPr>
          <a:xfrm>
            <a:off x="508002" y="8697093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10</a:t>
            </a:r>
            <a:endParaRPr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8" name="Google Shape;223;ge7a6272204_6_481">
            <a:extLst>
              <a:ext uri="{FF2B5EF4-FFF2-40B4-BE49-F238E27FC236}">
                <a16:creationId xmlns:a16="http://schemas.microsoft.com/office/drawing/2014/main" id="{39CA1CD0-4B0F-4AAB-8060-407C86869E09}"/>
              </a:ext>
            </a:extLst>
          </p:cNvPr>
          <p:cNvSpPr/>
          <p:nvPr/>
        </p:nvSpPr>
        <p:spPr>
          <a:xfrm>
            <a:off x="4388475" y="8697091"/>
            <a:ext cx="3606798" cy="95130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평균거리 </a:t>
            </a:r>
            <a:r>
              <a:rPr lang="en-US" altLang="ko-KR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15</a:t>
            </a:r>
            <a:endParaRPr sz="2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ABE1CE2-537E-4B71-B405-59214AA1021E}"/>
              </a:ext>
            </a:extLst>
          </p:cNvPr>
          <p:cNvCxnSpPr>
            <a:stCxn id="44" idx="2"/>
            <a:endCxn id="48" idx="0"/>
          </p:cNvCxnSpPr>
          <p:nvPr/>
        </p:nvCxnSpPr>
        <p:spPr>
          <a:xfrm>
            <a:off x="6191874" y="8154732"/>
            <a:ext cx="0" cy="54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23AA414-179F-407C-8D1C-673F401BAB98}"/>
              </a:ext>
            </a:extLst>
          </p:cNvPr>
          <p:cNvCxnSpPr>
            <a:endCxn id="47" idx="0"/>
          </p:cNvCxnSpPr>
          <p:nvPr/>
        </p:nvCxnSpPr>
        <p:spPr>
          <a:xfrm>
            <a:off x="2311401" y="8272183"/>
            <a:ext cx="0" cy="42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테이블이(가) 표시된 사진&#10;&#10;자동 생성된 설명">
            <a:extLst>
              <a:ext uri="{FF2B5EF4-FFF2-40B4-BE49-F238E27FC236}">
                <a16:creationId xmlns:a16="http://schemas.microsoft.com/office/drawing/2014/main" id="{307838FC-6C32-4E07-BABF-49878BB0AA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2518" y="2763187"/>
            <a:ext cx="8177595" cy="3868085"/>
          </a:xfrm>
          <a:prstGeom prst="rect">
            <a:avLst/>
          </a:prstGeom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 descr="테이블이(가) 표시된 사진&#10;&#10;자동 생성된 설명">
            <a:extLst>
              <a:ext uri="{FF2B5EF4-FFF2-40B4-BE49-F238E27FC236}">
                <a16:creationId xmlns:a16="http://schemas.microsoft.com/office/drawing/2014/main" id="{3DAAF05B-865B-48F8-BDE6-87F5076CC5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2518" y="7118125"/>
            <a:ext cx="8177595" cy="2410217"/>
          </a:xfrm>
          <a:prstGeom prst="rect">
            <a:avLst/>
          </a:prstGeom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" name="그림 57" descr="화살이(가) 표시된 사진&#10;&#10;자동 생성된 설명">
            <a:extLst>
              <a:ext uri="{FF2B5EF4-FFF2-40B4-BE49-F238E27FC236}">
                <a16:creationId xmlns:a16="http://schemas.microsoft.com/office/drawing/2014/main" id="{5FCB73E3-EF18-4D8B-8F9B-235D701B95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3714" y="5797925"/>
            <a:ext cx="1357313" cy="117157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1D35C6-588F-430D-A4F7-FF46FE092CD3}"/>
              </a:ext>
            </a:extLst>
          </p:cNvPr>
          <p:cNvGrpSpPr/>
          <p:nvPr/>
        </p:nvGrpSpPr>
        <p:grpSpPr>
          <a:xfrm>
            <a:off x="5973263" y="1467084"/>
            <a:ext cx="4909808" cy="1080985"/>
            <a:chOff x="6394558" y="1917409"/>
            <a:chExt cx="4909808" cy="1080985"/>
          </a:xfrm>
        </p:grpSpPr>
        <p:pic>
          <p:nvPicPr>
            <p:cNvPr id="60" name="그림 59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C947F90C-8287-4047-AF38-53F1F2E5B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903" y="1917409"/>
              <a:ext cx="4843463" cy="7429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EE64C46-DC3A-4AC3-B6E8-133A305A0563}"/>
                </a:ext>
              </a:extLst>
            </p:cNvPr>
            <p:cNvSpPr/>
            <p:nvPr/>
          </p:nvSpPr>
          <p:spPr>
            <a:xfrm rot="21228357">
              <a:off x="6394558" y="2089370"/>
              <a:ext cx="146420" cy="90902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BE5068-8819-4D90-9130-618379425506}"/>
              </a:ext>
            </a:extLst>
          </p:cNvPr>
          <p:cNvGrpSpPr/>
          <p:nvPr/>
        </p:nvGrpSpPr>
        <p:grpSpPr>
          <a:xfrm>
            <a:off x="7162800" y="6587354"/>
            <a:ext cx="4218700" cy="808845"/>
            <a:chOff x="7931801" y="3560439"/>
            <a:chExt cx="4218700" cy="808845"/>
          </a:xfrm>
        </p:grpSpPr>
        <p:pic>
          <p:nvPicPr>
            <p:cNvPr id="76" name="Object 17">
              <a:extLst>
                <a:ext uri="{FF2B5EF4-FFF2-40B4-BE49-F238E27FC236}">
                  <a16:creationId xmlns:a16="http://schemas.microsoft.com/office/drawing/2014/main" id="{EDEDF16E-45A4-4732-9799-C5C5842D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32900" y="3560439"/>
              <a:ext cx="285714" cy="95238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74CEEC-D1CC-4AF4-B20D-B68E63380B5C}"/>
                </a:ext>
              </a:extLst>
            </p:cNvPr>
            <p:cNvSpPr txBox="1"/>
            <p:nvPr/>
          </p:nvSpPr>
          <p:spPr>
            <a:xfrm>
              <a:off x="7931801" y="3661398"/>
              <a:ext cx="42187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i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가분수를 통해 값이 클 수록 점수가 높다고 판단 할 수 있도록 함</a:t>
              </a:r>
            </a:p>
          </p:txBody>
        </p:sp>
      </p:grp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E37C0387-A086-4538-ABBD-F5639993BE2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A6F1AD7-ECB3-4811-A819-FE30399356C5}"/>
              </a:ext>
            </a:extLst>
          </p:cNvPr>
          <p:cNvSpPr/>
          <p:nvPr/>
        </p:nvSpPr>
        <p:spPr>
          <a:xfrm>
            <a:off x="0" y="3619936"/>
            <a:ext cx="12307116" cy="3759155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AE131F-1D4C-4E73-83B0-C1D609BD360F}"/>
              </a:ext>
            </a:extLst>
          </p:cNvPr>
          <p:cNvGrpSpPr/>
          <p:nvPr/>
        </p:nvGrpSpPr>
        <p:grpSpPr>
          <a:xfrm>
            <a:off x="762000" y="1846401"/>
            <a:ext cx="3886200" cy="584775"/>
            <a:chOff x="613793" y="2021192"/>
            <a:chExt cx="3886200" cy="584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0CA9D2-BF45-419E-9360-DE60692EA9C4}"/>
                </a:ext>
              </a:extLst>
            </p:cNvPr>
            <p:cNvSpPr txBox="1"/>
            <p:nvPr/>
          </p:nvSpPr>
          <p:spPr>
            <a:xfrm>
              <a:off x="1156648" y="2021192"/>
              <a:ext cx="3343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함수 패키징 배포</a:t>
              </a:r>
            </a:p>
          </p:txBody>
        </p: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9775AF1D-7697-4740-B67F-5BC070175225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6" name="Object 10">
                <a:extLst>
                  <a:ext uri="{FF2B5EF4-FFF2-40B4-BE49-F238E27FC236}">
                    <a16:creationId xmlns:a16="http://schemas.microsoft.com/office/drawing/2014/main" id="{EDF4CE4C-4E56-45C5-9E53-F0F64C02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830B9D0-CB37-42A0-993C-B490FC2789FA}"/>
              </a:ext>
            </a:extLst>
          </p:cNvPr>
          <p:cNvGrpSpPr/>
          <p:nvPr/>
        </p:nvGrpSpPr>
        <p:grpSpPr>
          <a:xfrm>
            <a:off x="1469654" y="4669752"/>
            <a:ext cx="1371600" cy="1625516"/>
            <a:chOff x="5638800" y="2971800"/>
            <a:chExt cx="914400" cy="1083677"/>
          </a:xfrm>
        </p:grpSpPr>
        <p:pic>
          <p:nvPicPr>
            <p:cNvPr id="18" name="그래픽 17" descr="열린 폴더 윤곽선">
              <a:extLst>
                <a:ext uri="{FF2B5EF4-FFF2-40B4-BE49-F238E27FC236}">
                  <a16:creationId xmlns:a16="http://schemas.microsoft.com/office/drawing/2014/main" id="{449B88A8-580C-44C1-9BCB-F7FB80E7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B586E4-B38B-4E2C-96A1-FD9462899FE9}"/>
                </a:ext>
              </a:extLst>
            </p:cNvPr>
            <p:cNvSpPr txBox="1"/>
            <p:nvPr/>
          </p:nvSpPr>
          <p:spPr>
            <a:xfrm>
              <a:off x="5638800" y="36861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rainod</a:t>
              </a:r>
              <a:endParaRPr lang="ko-KR" altLang="en-US" sz="30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EB13543-426B-44B6-B78D-901AADF0B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444" y="3807665"/>
            <a:ext cx="5351553" cy="33797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B1C7757-BAA4-41C0-8136-482FC026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13188" y="2659738"/>
            <a:ext cx="5072771" cy="8716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50DA58-A6F5-4A3A-8C2D-BAFD878EE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13187" y="3897010"/>
            <a:ext cx="5072769" cy="4872717"/>
          </a:xfrm>
          <a:prstGeom prst="rect">
            <a:avLst/>
          </a:prstGeom>
        </p:spPr>
      </p:pic>
      <p:pic>
        <p:nvPicPr>
          <p:cNvPr id="23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CC0AAF47-38DD-4615-9BB8-C4BA60259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007" y="6913646"/>
            <a:ext cx="2233227" cy="930891"/>
          </a:xfrm>
          <a:prstGeom prst="rect">
            <a:avLst/>
          </a:prstGeom>
          <a:noFill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3613472-80F8-45D5-9E35-1B849333E1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51387" y="2964200"/>
            <a:ext cx="5536613" cy="64758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0D4A2CDC-57BD-415D-A227-622CE4C5390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4627060" cy="584775"/>
            <a:chOff x="613793" y="2021192"/>
            <a:chExt cx="462706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0842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Haversine 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함수 결과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20" name="Google Shape;308;p9" descr="지도이(가) 표시된 사진&#10;&#10;자동 생성된 설명">
            <a:extLst>
              <a:ext uri="{FF2B5EF4-FFF2-40B4-BE49-F238E27FC236}">
                <a16:creationId xmlns:a16="http://schemas.microsoft.com/office/drawing/2014/main" id="{B730EF49-0E93-448A-BE29-7FC21BF2AF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6744" y="2678167"/>
            <a:ext cx="9152151" cy="6986588"/>
          </a:xfrm>
          <a:prstGeom prst="rect">
            <a:avLst/>
          </a:prstGeom>
          <a:noFill/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AAED6D-0E34-4264-B0A0-A64021D4F208}"/>
              </a:ext>
            </a:extLst>
          </p:cNvPr>
          <p:cNvGrpSpPr/>
          <p:nvPr/>
        </p:nvGrpSpPr>
        <p:grpSpPr>
          <a:xfrm>
            <a:off x="426699" y="2671942"/>
            <a:ext cx="7703757" cy="6986588"/>
            <a:chOff x="210928" y="1449912"/>
            <a:chExt cx="5135838" cy="4666025"/>
          </a:xfrm>
          <a:solidFill>
            <a:srgbClr val="0C5773"/>
          </a:solidFill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61767E8-EEF5-4CD1-8732-7183B5C038BD}"/>
                </a:ext>
              </a:extLst>
            </p:cNvPr>
            <p:cNvGrpSpPr/>
            <p:nvPr/>
          </p:nvGrpSpPr>
          <p:grpSpPr>
            <a:xfrm>
              <a:off x="210928" y="2166465"/>
              <a:ext cx="5106807" cy="1871932"/>
              <a:chOff x="5145722" y="2035022"/>
              <a:chExt cx="5106807" cy="1871932"/>
            </a:xfrm>
            <a:grpFill/>
          </p:grpSpPr>
          <p:sp>
            <p:nvSpPr>
              <p:cNvPr id="29" name="사각형: 잘린 한쪽 모서리 28">
                <a:extLst>
                  <a:ext uri="{FF2B5EF4-FFF2-40B4-BE49-F238E27FC236}">
                    <a16:creationId xmlns:a16="http://schemas.microsoft.com/office/drawing/2014/main" id="{AE1B2CC6-E184-464D-AA10-1A758EF45E92}"/>
                  </a:ext>
                </a:extLst>
              </p:cNvPr>
              <p:cNvSpPr/>
              <p:nvPr/>
            </p:nvSpPr>
            <p:spPr>
              <a:xfrm flipH="1">
                <a:off x="5174754" y="2750466"/>
                <a:ext cx="5036045" cy="438826"/>
              </a:xfrm>
              <a:prstGeom prst="snip1Rect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1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아파트 주소</a:t>
                </a:r>
                <a:endParaRPr lang="ko-KR" altLang="en-US" sz="2100" b="1" baseline="30000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30" name="사각형: 잘린 한쪽 모서리 29">
                <a:extLst>
                  <a:ext uri="{FF2B5EF4-FFF2-40B4-BE49-F238E27FC236}">
                    <a16:creationId xmlns:a16="http://schemas.microsoft.com/office/drawing/2014/main" id="{729FB1E9-F4B3-4BE7-B5FD-9D260526F9B2}"/>
                  </a:ext>
                </a:extLst>
              </p:cNvPr>
              <p:cNvSpPr/>
              <p:nvPr/>
            </p:nvSpPr>
            <p:spPr>
              <a:xfrm flipH="1">
                <a:off x="5174753" y="2035022"/>
                <a:ext cx="5036047" cy="438826"/>
              </a:xfrm>
              <a:prstGeom prst="snip1Rect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1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아파트 위도</a:t>
                </a:r>
                <a:r>
                  <a:rPr lang="en-US" altLang="ko-KR" sz="21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, </a:t>
                </a:r>
                <a:r>
                  <a:rPr lang="ko-KR" altLang="en-US" sz="21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경도</a:t>
                </a:r>
              </a:p>
            </p:txBody>
          </p:sp>
          <p:sp>
            <p:nvSpPr>
              <p:cNvPr id="31" name="사각형: 잘린 한쪽 모서리 30">
                <a:extLst>
                  <a:ext uri="{FF2B5EF4-FFF2-40B4-BE49-F238E27FC236}">
                    <a16:creationId xmlns:a16="http://schemas.microsoft.com/office/drawing/2014/main" id="{154D9920-1D92-41E8-A30B-4D23E5D8A7DE}"/>
                  </a:ext>
                </a:extLst>
              </p:cNvPr>
              <p:cNvSpPr/>
              <p:nvPr/>
            </p:nvSpPr>
            <p:spPr>
              <a:xfrm flipH="1">
                <a:off x="5145722" y="3468128"/>
                <a:ext cx="5106807" cy="438826"/>
              </a:xfrm>
              <a:prstGeom prst="snip1Rect">
                <a:avLst>
                  <a:gd name="adj" fmla="val 5000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dk1"/>
                  </a:buClr>
                  <a:buSzPts val="1100"/>
                </a:pPr>
                <a:r>
                  <a:rPr lang="ko-KR" altLang="en-US" sz="21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소방서 지수</a:t>
                </a:r>
              </a:p>
            </p:txBody>
          </p:sp>
        </p:grpSp>
        <p:sp>
          <p:nvSpPr>
            <p:cNvPr id="23" name="사각형: 잘린 한쪽 모서리 22">
              <a:extLst>
                <a:ext uri="{FF2B5EF4-FFF2-40B4-BE49-F238E27FC236}">
                  <a16:creationId xmlns:a16="http://schemas.microsoft.com/office/drawing/2014/main" id="{A6602241-B46B-4FFA-B661-AE60F88D6BFE}"/>
                </a:ext>
              </a:extLst>
            </p:cNvPr>
            <p:cNvSpPr/>
            <p:nvPr/>
          </p:nvSpPr>
          <p:spPr>
            <a:xfrm flipH="1">
              <a:off x="210928" y="4315015"/>
              <a:ext cx="5106807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21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약국 지수</a:t>
              </a:r>
            </a:p>
          </p:txBody>
        </p:sp>
        <p:sp>
          <p:nvSpPr>
            <p:cNvPr id="24" name="사각형: 잘린 한쪽 모서리 23">
              <a:extLst>
                <a:ext uri="{FF2B5EF4-FFF2-40B4-BE49-F238E27FC236}">
                  <a16:creationId xmlns:a16="http://schemas.microsoft.com/office/drawing/2014/main" id="{0707C67D-0AF8-4B15-9730-E125B34767C5}"/>
                </a:ext>
              </a:extLst>
            </p:cNvPr>
            <p:cNvSpPr/>
            <p:nvPr/>
          </p:nvSpPr>
          <p:spPr>
            <a:xfrm flipH="1">
              <a:off x="239959" y="5030459"/>
              <a:ext cx="5106807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21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우체국 지수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5522C81-3745-42DD-8798-28D240594E7B}"/>
                </a:ext>
              </a:extLst>
            </p:cNvPr>
            <p:cNvSpPr/>
            <p:nvPr/>
          </p:nvSpPr>
          <p:spPr>
            <a:xfrm>
              <a:off x="2810568" y="5661629"/>
              <a:ext cx="39731" cy="39159"/>
            </a:xfrm>
            <a:prstGeom prst="ellipse">
              <a:avLst/>
            </a:prstGeom>
            <a:grp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7511100-2174-49DB-89CA-B21D9657987E}"/>
                </a:ext>
              </a:extLst>
            </p:cNvPr>
            <p:cNvSpPr/>
            <p:nvPr/>
          </p:nvSpPr>
          <p:spPr>
            <a:xfrm>
              <a:off x="2808503" y="5867754"/>
              <a:ext cx="36119" cy="39159"/>
            </a:xfrm>
            <a:prstGeom prst="ellipse">
              <a:avLst/>
            </a:prstGeom>
            <a:grp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B37F1C4-F02C-4E8D-99D1-A65E19CB2743}"/>
                </a:ext>
              </a:extLst>
            </p:cNvPr>
            <p:cNvSpPr/>
            <p:nvPr/>
          </p:nvSpPr>
          <p:spPr>
            <a:xfrm>
              <a:off x="2808503" y="6076778"/>
              <a:ext cx="36119" cy="39159"/>
            </a:xfrm>
            <a:prstGeom prst="ellipse">
              <a:avLst/>
            </a:prstGeom>
            <a:grp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사각형: 잘린 한쪽 모서리 27">
              <a:extLst>
                <a:ext uri="{FF2B5EF4-FFF2-40B4-BE49-F238E27FC236}">
                  <a16:creationId xmlns:a16="http://schemas.microsoft.com/office/drawing/2014/main" id="{E1C949B7-E8E6-4088-B4C0-DAE9B27FE810}"/>
                </a:ext>
              </a:extLst>
            </p:cNvPr>
            <p:cNvSpPr/>
            <p:nvPr/>
          </p:nvSpPr>
          <p:spPr>
            <a:xfrm flipH="1">
              <a:off x="239958" y="1449912"/>
              <a:ext cx="5036047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아파트 입주대기자수</a:t>
              </a:r>
            </a:p>
          </p:txBody>
        </p: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36F1323C-CD5B-4637-9033-96C686F9EF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B1371FC-5506-451C-B97A-D2437875CCDF}"/>
              </a:ext>
            </a:extLst>
          </p:cNvPr>
          <p:cNvSpPr/>
          <p:nvPr/>
        </p:nvSpPr>
        <p:spPr>
          <a:xfrm>
            <a:off x="0" y="3255446"/>
            <a:ext cx="12307116" cy="2620063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C2C8038-A4B1-4BB3-B772-42B6465A8B2C}"/>
              </a:ext>
            </a:extLst>
          </p:cNvPr>
          <p:cNvSpPr/>
          <p:nvPr/>
        </p:nvSpPr>
        <p:spPr>
          <a:xfrm>
            <a:off x="0" y="6805269"/>
            <a:ext cx="12307116" cy="2620063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4627060" cy="584775"/>
            <a:chOff x="613793" y="2021192"/>
            <a:chExt cx="462706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0842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특성 변수 선택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20" name="Google Shape;351;p12">
            <a:extLst>
              <a:ext uri="{FF2B5EF4-FFF2-40B4-BE49-F238E27FC236}">
                <a16:creationId xmlns:a16="http://schemas.microsoft.com/office/drawing/2014/main" id="{3F294044-26A0-452F-B3A4-B74C18DC43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" y="2813537"/>
            <a:ext cx="7317054" cy="3491682"/>
          </a:xfrm>
          <a:prstGeom prst="rect">
            <a:avLst/>
          </a:prstGeom>
          <a:noFill/>
          <a:ln w="28575"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6" name="표 14">
            <a:extLst>
              <a:ext uri="{FF2B5EF4-FFF2-40B4-BE49-F238E27FC236}">
                <a16:creationId xmlns:a16="http://schemas.microsoft.com/office/drawing/2014/main" id="{D3A619D0-9E33-4E24-9133-3206B5A8E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62226"/>
              </p:ext>
            </p:extLst>
          </p:nvPr>
        </p:nvGraphicFramePr>
        <p:xfrm>
          <a:off x="800784" y="6667501"/>
          <a:ext cx="7278270" cy="2895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278270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289560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32" name="Google Shape;255;ge7a6272204_6_518">
            <a:extLst>
              <a:ext uri="{FF2B5EF4-FFF2-40B4-BE49-F238E27FC236}">
                <a16:creationId xmlns:a16="http://schemas.microsoft.com/office/drawing/2014/main" id="{6EBE6EF4-3568-43BF-9FDC-5147CF5D4DAD}"/>
              </a:ext>
            </a:extLst>
          </p:cNvPr>
          <p:cNvSpPr/>
          <p:nvPr/>
        </p:nvSpPr>
        <p:spPr>
          <a:xfrm>
            <a:off x="8962329" y="2813537"/>
            <a:ext cx="8041498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en-US" altLang="ko-KR" sz="2000" dirty="0" err="1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SelectKBest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을 사용하여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F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통계량 산출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sp>
        <p:nvSpPr>
          <p:cNvPr id="33" name="Google Shape;255;ge7a6272204_6_518">
            <a:extLst>
              <a:ext uri="{FF2B5EF4-FFF2-40B4-BE49-F238E27FC236}">
                <a16:creationId xmlns:a16="http://schemas.microsoft.com/office/drawing/2014/main" id="{9B61CDD4-2176-4761-B554-7351BC8360C1}"/>
              </a:ext>
            </a:extLst>
          </p:cNvPr>
          <p:cNvSpPr/>
          <p:nvPr/>
        </p:nvSpPr>
        <p:spPr>
          <a:xfrm>
            <a:off x="8961773" y="4051346"/>
            <a:ext cx="8041498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F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통계량은 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변수 선정을 위해 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사용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sp>
        <p:nvSpPr>
          <p:cNvPr id="34" name="Google Shape;255;ge7a6272204_6_518">
            <a:extLst>
              <a:ext uri="{FF2B5EF4-FFF2-40B4-BE49-F238E27FC236}">
                <a16:creationId xmlns:a16="http://schemas.microsoft.com/office/drawing/2014/main" id="{D97F6B5D-5DB3-4A16-B450-0D4C1D5AA2B1}"/>
              </a:ext>
            </a:extLst>
          </p:cNvPr>
          <p:cNvSpPr/>
          <p:nvPr/>
        </p:nvSpPr>
        <p:spPr>
          <a:xfrm>
            <a:off x="8961774" y="5289156"/>
            <a:ext cx="8041498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X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변수의 상관관계를 파악하여 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향후 클러스터 분석을 위해 사용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sp>
        <p:nvSpPr>
          <p:cNvPr id="36" name="Google Shape;255;ge7a6272204_6_518">
            <a:extLst>
              <a:ext uri="{FF2B5EF4-FFF2-40B4-BE49-F238E27FC236}">
                <a16:creationId xmlns:a16="http://schemas.microsoft.com/office/drawing/2014/main" id="{F1FA526A-1520-4EB5-9CE5-1EC185DD7438}"/>
              </a:ext>
            </a:extLst>
          </p:cNvPr>
          <p:cNvSpPr/>
          <p:nvPr/>
        </p:nvSpPr>
        <p:spPr>
          <a:xfrm>
            <a:off x="8961773" y="6918937"/>
            <a:ext cx="8041498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F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통계량</a:t>
            </a:r>
            <a:r>
              <a:rPr lang="en-US" altLang="ko-KR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,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P-Value</a:t>
            </a: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값을 구함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sp>
        <p:nvSpPr>
          <p:cNvPr id="37" name="Google Shape;255;ge7a6272204_6_518">
            <a:extLst>
              <a:ext uri="{FF2B5EF4-FFF2-40B4-BE49-F238E27FC236}">
                <a16:creationId xmlns:a16="http://schemas.microsoft.com/office/drawing/2014/main" id="{D7CD5E30-F562-48B6-B3CF-923FEA69B499}"/>
              </a:ext>
            </a:extLst>
          </p:cNvPr>
          <p:cNvSpPr/>
          <p:nvPr/>
        </p:nvSpPr>
        <p:spPr>
          <a:xfrm>
            <a:off x="8961773" y="8269337"/>
            <a:ext cx="8041498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 algn="ctr">
              <a:lnSpc>
                <a:spcPct val="90000"/>
              </a:lnSpc>
            </a:pPr>
            <a:r>
              <a:rPr lang="ko-KR" altLang="en-US" sz="2000" dirty="0">
                <a:solidFill>
                  <a:schemeClr val="dk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독립변수와 종속변수와의 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중요도 파악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0C80EE6-34B4-424B-AE70-23BE47740A87}"/>
                  </a:ext>
                </a:extLst>
              </p14:cNvPr>
              <p14:cNvContentPartPr/>
              <p14:nvPr/>
            </p14:nvContentPartPr>
            <p14:xfrm>
              <a:off x="10972800" y="3362985"/>
              <a:ext cx="5023800" cy="590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0C80EE6-34B4-424B-AE70-23BE47740A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01160" y="3219345"/>
                <a:ext cx="5167440" cy="34668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56C3A7B5-3C41-4588-A20F-8CEE2ECD2AC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7391400" cy="584775"/>
            <a:chOff x="613793" y="2021192"/>
            <a:chExt cx="7391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6848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SelectKBest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를 이용한 중요 변수 추출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3CE61BDA-A11F-471D-9749-7E662C079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22713"/>
              </p:ext>
            </p:extLst>
          </p:nvPr>
        </p:nvGraphicFramePr>
        <p:xfrm>
          <a:off x="1028664" y="2927625"/>
          <a:ext cx="7317053" cy="672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7053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721065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F432374-0DB9-4D55-AB05-733879A8AA33}"/>
              </a:ext>
            </a:extLst>
          </p:cNvPr>
          <p:cNvGrpSpPr/>
          <p:nvPr/>
        </p:nvGrpSpPr>
        <p:grpSpPr>
          <a:xfrm>
            <a:off x="8961772" y="2813537"/>
            <a:ext cx="8297563" cy="4729492"/>
            <a:chOff x="8961772" y="2813537"/>
            <a:chExt cx="8297563" cy="4729492"/>
          </a:xfrm>
        </p:grpSpPr>
        <p:sp>
          <p:nvSpPr>
            <p:cNvPr id="21" name="Google Shape;255;ge7a6272204_6_518">
              <a:extLst>
                <a:ext uri="{FF2B5EF4-FFF2-40B4-BE49-F238E27FC236}">
                  <a16:creationId xmlns:a16="http://schemas.microsoft.com/office/drawing/2014/main" id="{32D6DBE9-56FC-4483-9E8F-7182A9F43B14}"/>
                </a:ext>
              </a:extLst>
            </p:cNvPr>
            <p:cNvSpPr/>
            <p:nvPr/>
          </p:nvSpPr>
          <p:spPr>
            <a:xfrm>
              <a:off x="8962328" y="2813537"/>
              <a:ext cx="8297007" cy="101606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경찰서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고등학교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백화점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병원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주차장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 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중학교는 임대아파트 선호도를 나타내는 입주대기자수와 상관관계가 떨어지는 것으로 확인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22" name="Google Shape;255;ge7a6272204_6_518">
              <a:extLst>
                <a:ext uri="{FF2B5EF4-FFF2-40B4-BE49-F238E27FC236}">
                  <a16:creationId xmlns:a16="http://schemas.microsoft.com/office/drawing/2014/main" id="{1AD8395C-2517-4685-B366-28C66B7EC311}"/>
                </a:ext>
              </a:extLst>
            </p:cNvPr>
            <p:cNvSpPr/>
            <p:nvPr/>
          </p:nvSpPr>
          <p:spPr>
            <a:xfrm>
              <a:off x="8961773" y="4051346"/>
              <a:ext cx="8297006" cy="101606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F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논문 지식을 바탕으로 신혼부부의 순수 자산형성이 적어 주로 대중교통을 이용하여 주차장 여부가 많이 미치지 않는다는 것을 확인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23" name="Google Shape;255;ge7a6272204_6_518">
              <a:extLst>
                <a:ext uri="{FF2B5EF4-FFF2-40B4-BE49-F238E27FC236}">
                  <a16:creationId xmlns:a16="http://schemas.microsoft.com/office/drawing/2014/main" id="{3D8F5461-9774-4D7B-AA8F-EC46B2B51377}"/>
                </a:ext>
              </a:extLst>
            </p:cNvPr>
            <p:cNvSpPr/>
            <p:nvPr/>
          </p:nvSpPr>
          <p:spPr>
            <a:xfrm>
              <a:off x="8961773" y="5289156"/>
              <a:ext cx="8297005" cy="101606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자녀 계획이 있는 신혼부부는 </a:t>
              </a:r>
              <a:r>
                <a:rPr lang="en-US" altLang="ko-KR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5</a:t>
              </a: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년 이내에 아이가 들어갈 어린이집 입지를 중요하게 생각하는 것을 알 수 있음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27" name="Google Shape;255;ge7a6272204_6_518">
              <a:extLst>
                <a:ext uri="{FF2B5EF4-FFF2-40B4-BE49-F238E27FC236}">
                  <a16:creationId xmlns:a16="http://schemas.microsoft.com/office/drawing/2014/main" id="{9C75F940-4B2C-4D7D-909E-8B2FC6E94BB2}"/>
                </a:ext>
              </a:extLst>
            </p:cNvPr>
            <p:cNvSpPr/>
            <p:nvPr/>
          </p:nvSpPr>
          <p:spPr>
            <a:xfrm>
              <a:off x="8961772" y="6526966"/>
              <a:ext cx="8297005" cy="101606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ko-KR" altLang="en-US" sz="2000" dirty="0">
                  <a:solidFill>
                    <a:schemeClr val="dk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편의점과의 거리가 가까운 곳을 선호나는 경향을 보임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1CD0B10-4458-4109-B405-50A54C632F19}"/>
              </a:ext>
            </a:extLst>
          </p:cNvPr>
          <p:cNvGrpSpPr/>
          <p:nvPr/>
        </p:nvGrpSpPr>
        <p:grpSpPr>
          <a:xfrm>
            <a:off x="8234638" y="7567840"/>
            <a:ext cx="2001672" cy="2443163"/>
            <a:chOff x="4959350" y="5019843"/>
            <a:chExt cx="1334448" cy="1628775"/>
          </a:xfrm>
        </p:grpSpPr>
        <p:pic>
          <p:nvPicPr>
            <p:cNvPr id="30" name="그림 29" descr="화살이(가) 표시된 사진&#10;&#10;자동 생성된 설명">
              <a:extLst>
                <a:ext uri="{FF2B5EF4-FFF2-40B4-BE49-F238E27FC236}">
                  <a16:creationId xmlns:a16="http://schemas.microsoft.com/office/drawing/2014/main" id="{CD156317-DD57-4745-A626-8365E3A5F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9350" y="5019843"/>
              <a:ext cx="1257300" cy="1628775"/>
            </a:xfrm>
            <a:prstGeom prst="rect">
              <a:avLst/>
            </a:prstGeom>
          </p:spPr>
        </p:pic>
        <p:pic>
          <p:nvPicPr>
            <p:cNvPr id="31" name="그림 30" descr="화살이(가) 표시된 사진&#10;&#10;자동 생성된 설명">
              <a:extLst>
                <a:ext uri="{FF2B5EF4-FFF2-40B4-BE49-F238E27FC236}">
                  <a16:creationId xmlns:a16="http://schemas.microsoft.com/office/drawing/2014/main" id="{4DD8479B-B218-4A72-83D4-E43087389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8923" y="5047792"/>
              <a:ext cx="904875" cy="78105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40DFC10-AAFD-4E87-8E11-3A5237CD5F08}"/>
              </a:ext>
            </a:extLst>
          </p:cNvPr>
          <p:cNvGrpSpPr/>
          <p:nvPr/>
        </p:nvGrpSpPr>
        <p:grpSpPr>
          <a:xfrm>
            <a:off x="10140785" y="7764775"/>
            <a:ext cx="4782175" cy="674399"/>
            <a:chOff x="10481867" y="7607317"/>
            <a:chExt cx="3905257" cy="67439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C81A6AF-F164-46D1-9A04-4A19B7DD6C4D}"/>
                </a:ext>
              </a:extLst>
            </p:cNvPr>
            <p:cNvGrpSpPr/>
            <p:nvPr/>
          </p:nvGrpSpPr>
          <p:grpSpPr>
            <a:xfrm>
              <a:off x="10481867" y="7607317"/>
              <a:ext cx="3606749" cy="674399"/>
              <a:chOff x="5791277" y="2555004"/>
              <a:chExt cx="5410123" cy="1011598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10F5DC9-727A-4FE7-8E52-52BE7803D5F4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0B4E706-6F47-45D5-B339-5DB5C3D0A753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8B9823A-786A-417F-B513-B1CE62F85A1E}"/>
                  </a:ext>
                </a:extLst>
              </p:cNvPr>
              <p:cNvSpPr/>
              <p:nvPr/>
            </p:nvSpPr>
            <p:spPr>
              <a:xfrm rot="21371122">
                <a:off x="5796001" y="2692177"/>
                <a:ext cx="99949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1A6553-9AD4-4764-B198-E5C9C54886B4}"/>
                </a:ext>
              </a:extLst>
            </p:cNvPr>
            <p:cNvSpPr txBox="1"/>
            <p:nvPr/>
          </p:nvSpPr>
          <p:spPr>
            <a:xfrm rot="21299662">
              <a:off x="11175211" y="7626269"/>
              <a:ext cx="321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교통입지 </a:t>
              </a:r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버스정류장</a:t>
              </a:r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지하철</a:t>
              </a:r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112232C-AFA1-48A2-9FE9-C029BE226F53}"/>
              </a:ext>
            </a:extLst>
          </p:cNvPr>
          <p:cNvGrpSpPr/>
          <p:nvPr/>
        </p:nvGrpSpPr>
        <p:grpSpPr>
          <a:xfrm>
            <a:off x="10162859" y="8500426"/>
            <a:ext cx="4742742" cy="674399"/>
            <a:chOff x="10481867" y="7607317"/>
            <a:chExt cx="3900973" cy="674399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993C5E4-D006-4BAD-BEC1-ABA25F03B014}"/>
                </a:ext>
              </a:extLst>
            </p:cNvPr>
            <p:cNvGrpSpPr/>
            <p:nvPr/>
          </p:nvGrpSpPr>
          <p:grpSpPr>
            <a:xfrm>
              <a:off x="10481867" y="7607317"/>
              <a:ext cx="3606749" cy="674399"/>
              <a:chOff x="5791277" y="2555004"/>
              <a:chExt cx="5410123" cy="1011598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6E5D7F1-4791-4A1B-94A6-D1A656E820DA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27E167B-077B-442C-84C9-70D535A8D332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4D98048-547C-4898-A530-E7B39B1B2E3A}"/>
                  </a:ext>
                </a:extLst>
              </p:cNvPr>
              <p:cNvSpPr/>
              <p:nvPr/>
            </p:nvSpPr>
            <p:spPr>
              <a:xfrm rot="21371122">
                <a:off x="5796001" y="2692177"/>
                <a:ext cx="99949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7C9D65-1942-4FE7-B851-7B5185ADB64F}"/>
                </a:ext>
              </a:extLst>
            </p:cNvPr>
            <p:cNvSpPr txBox="1"/>
            <p:nvPr/>
          </p:nvSpPr>
          <p:spPr>
            <a:xfrm rot="21299662">
              <a:off x="11170927" y="7626055"/>
              <a:ext cx="321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편의입지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우체국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편의점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전통시장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F14C7A8-7D15-4B7A-87BC-BF6FA3D7A503}"/>
              </a:ext>
            </a:extLst>
          </p:cNvPr>
          <p:cNvGrpSpPr/>
          <p:nvPr/>
        </p:nvGrpSpPr>
        <p:grpSpPr>
          <a:xfrm>
            <a:off x="10187368" y="9270833"/>
            <a:ext cx="4726900" cy="674399"/>
            <a:chOff x="10481867" y="7607317"/>
            <a:chExt cx="3900973" cy="67439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9972EC-063E-4829-8268-08FB9E6FE52D}"/>
                </a:ext>
              </a:extLst>
            </p:cNvPr>
            <p:cNvGrpSpPr/>
            <p:nvPr/>
          </p:nvGrpSpPr>
          <p:grpSpPr>
            <a:xfrm>
              <a:off x="10481867" y="7607317"/>
              <a:ext cx="3606749" cy="674399"/>
              <a:chOff x="5791277" y="2555004"/>
              <a:chExt cx="5410123" cy="1011598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672BED0-8F29-4D5C-97B0-56BE990802BF}"/>
                  </a:ext>
                </a:extLst>
              </p:cNvPr>
              <p:cNvSpPr/>
              <p:nvPr/>
            </p:nvSpPr>
            <p:spPr>
              <a:xfrm>
                <a:off x="5823857" y="2728402"/>
                <a:ext cx="5377543" cy="838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15B9362-8715-439E-A4C0-3EAD2A5E31DF}"/>
                  </a:ext>
                </a:extLst>
              </p:cNvPr>
              <p:cNvSpPr/>
              <p:nvPr/>
            </p:nvSpPr>
            <p:spPr>
              <a:xfrm rot="21371122">
                <a:off x="5791277" y="2555004"/>
                <a:ext cx="5264733" cy="838200"/>
              </a:xfrm>
              <a:prstGeom prst="rect">
                <a:avLst/>
              </a:prstGeom>
              <a:solidFill>
                <a:srgbClr val="FFFFAF"/>
              </a:solidFill>
              <a:ln>
                <a:solidFill>
                  <a:srgbClr val="FFFF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3400522-A81E-4035-A6F1-2C4D40581140}"/>
                  </a:ext>
                </a:extLst>
              </p:cNvPr>
              <p:cNvSpPr/>
              <p:nvPr/>
            </p:nvSpPr>
            <p:spPr>
              <a:xfrm rot="21371122">
                <a:off x="5796001" y="2692177"/>
                <a:ext cx="999490" cy="8382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ED7F6F-F5ED-4A78-A95F-D6DE5971857B}"/>
                </a:ext>
              </a:extLst>
            </p:cNvPr>
            <p:cNvSpPr txBox="1"/>
            <p:nvPr/>
          </p:nvSpPr>
          <p:spPr>
            <a:xfrm rot="21299662">
              <a:off x="11170927" y="7626055"/>
              <a:ext cx="3211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교육입지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어린이집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유치원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초등학교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dirty="0"/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948EA84C-A94E-4F0A-A342-BDE54C8CA036}"/>
              </a:ext>
            </a:extLst>
          </p:cNvPr>
          <p:cNvSpPr/>
          <p:nvPr/>
        </p:nvSpPr>
        <p:spPr>
          <a:xfrm>
            <a:off x="1288032" y="6038008"/>
            <a:ext cx="7298667" cy="3410796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B8CDD2E0-BA92-4C5C-988C-C3CF9C23E6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7391400" cy="584775"/>
            <a:chOff x="613793" y="2021192"/>
            <a:chExt cx="7391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6848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SelectKBest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를 이용한 중요 변수 추출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표 14">
            <a:extLst>
              <a:ext uri="{FF2B5EF4-FFF2-40B4-BE49-F238E27FC236}">
                <a16:creationId xmlns:a16="http://schemas.microsoft.com/office/drawing/2014/main" id="{005AAFE3-9072-464D-A4E4-CF525917D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52888"/>
              </p:ext>
            </p:extLst>
          </p:nvPr>
        </p:nvGraphicFramePr>
        <p:xfrm>
          <a:off x="1033427" y="2927625"/>
          <a:ext cx="7317053" cy="672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7053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721065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pic>
        <p:nvPicPr>
          <p:cNvPr id="22" name="Google Shape;426;p15">
            <a:extLst>
              <a:ext uri="{FF2B5EF4-FFF2-40B4-BE49-F238E27FC236}">
                <a16:creationId xmlns:a16="http://schemas.microsoft.com/office/drawing/2014/main" id="{1022FDAD-1C56-4E86-8F64-39B334B21AC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20187" y="2927625"/>
            <a:ext cx="7883083" cy="55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C394181-BC74-466E-AC84-B7DDB7A57141}"/>
              </a:ext>
            </a:extLst>
          </p:cNvPr>
          <p:cNvSpPr/>
          <p:nvPr/>
        </p:nvSpPr>
        <p:spPr>
          <a:xfrm>
            <a:off x="1288032" y="6038008"/>
            <a:ext cx="7298667" cy="3410796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87E2F29-8A79-406C-9CFA-08BD052D7497}"/>
              </a:ext>
            </a:extLst>
          </p:cNvPr>
          <p:cNvSpPr/>
          <p:nvPr/>
        </p:nvSpPr>
        <p:spPr>
          <a:xfrm>
            <a:off x="8907229" y="2937149"/>
            <a:ext cx="1303572" cy="5772045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53C6BBD9-EFEC-4048-BAC8-1156AA967170}"/>
              </a:ext>
            </a:extLst>
          </p:cNvPr>
          <p:cNvCxnSpPr>
            <a:cxnSpLocks/>
            <a:stCxn id="26" idx="4"/>
            <a:endCxn id="27" idx="2"/>
          </p:cNvCxnSpPr>
          <p:nvPr/>
        </p:nvCxnSpPr>
        <p:spPr>
          <a:xfrm rot="16200000" flipH="1">
            <a:off x="10795487" y="7766117"/>
            <a:ext cx="275223" cy="2060603"/>
          </a:xfrm>
          <a:prstGeom prst="bentConnector2">
            <a:avLst/>
          </a:prstGeom>
          <a:ln w="38100">
            <a:solidFill>
              <a:srgbClr val="87D3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5D04C812-E5AE-4AF9-8646-9BDFA8D7E461}"/>
              </a:ext>
            </a:extLst>
          </p:cNvPr>
          <p:cNvSpPr/>
          <p:nvPr/>
        </p:nvSpPr>
        <p:spPr>
          <a:xfrm>
            <a:off x="9819547" y="8492309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F6A0F4-3CA6-4792-A4E1-2F42ADCAE485}"/>
              </a:ext>
            </a:extLst>
          </p:cNvPr>
          <p:cNvSpPr/>
          <p:nvPr/>
        </p:nvSpPr>
        <p:spPr>
          <a:xfrm>
            <a:off x="11963400" y="8850781"/>
            <a:ext cx="166499" cy="166499"/>
          </a:xfrm>
          <a:prstGeom prst="ellipse">
            <a:avLst/>
          </a:prstGeom>
          <a:solidFill>
            <a:srgbClr val="87D3ED"/>
          </a:solidFill>
          <a:ln>
            <a:solidFill>
              <a:srgbClr val="87D3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A2414E-1A23-428E-8056-A3C7D6A1DE28}"/>
              </a:ext>
            </a:extLst>
          </p:cNvPr>
          <p:cNvGrpSpPr/>
          <p:nvPr/>
        </p:nvGrpSpPr>
        <p:grpSpPr>
          <a:xfrm>
            <a:off x="12168623" y="8709194"/>
            <a:ext cx="1688881" cy="510919"/>
            <a:chOff x="7931802" y="3560439"/>
            <a:chExt cx="1688881" cy="510919"/>
          </a:xfrm>
        </p:grpSpPr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id="{1A44A0CE-AF11-4C4F-A156-8709F3394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2900" y="3560439"/>
              <a:ext cx="285714" cy="9523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5501A4-3AC0-42FF-A38B-AE7C0D37FBA5}"/>
                </a:ext>
              </a:extLst>
            </p:cNvPr>
            <p:cNvSpPr txBox="1"/>
            <p:nvPr/>
          </p:nvSpPr>
          <p:spPr>
            <a:xfrm>
              <a:off x="7931802" y="3702026"/>
              <a:ext cx="168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i="1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입주대기자수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B54E3A-5378-4009-94C3-0549E95A85CF}"/>
              </a:ext>
            </a:extLst>
          </p:cNvPr>
          <p:cNvGrpSpPr/>
          <p:nvPr/>
        </p:nvGrpSpPr>
        <p:grpSpPr>
          <a:xfrm>
            <a:off x="9852015" y="8821314"/>
            <a:ext cx="7166433" cy="1313046"/>
            <a:chOff x="9852015" y="8821314"/>
            <a:chExt cx="7166433" cy="1313046"/>
          </a:xfrm>
        </p:grpSpPr>
        <p:sp>
          <p:nvSpPr>
            <p:cNvPr id="36" name="Google Shape;377;ge7a6272204_7_0">
              <a:extLst>
                <a:ext uri="{FF2B5EF4-FFF2-40B4-BE49-F238E27FC236}">
                  <a16:creationId xmlns:a16="http://schemas.microsoft.com/office/drawing/2014/main" id="{3FFE44AA-572D-4B04-AB79-9DDDB38DEB6E}"/>
                </a:ext>
              </a:extLst>
            </p:cNvPr>
            <p:cNvSpPr txBox="1">
              <a:spLocks/>
            </p:cNvSpPr>
            <p:nvPr/>
          </p:nvSpPr>
          <p:spPr>
            <a:xfrm>
              <a:off x="10696560" y="9349768"/>
              <a:ext cx="6321888" cy="618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137138" tIns="68550" rIns="137138" bIns="68550" rtlCol="0" anchor="t" anchorCtr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5000"/>
                </a:lnSpc>
                <a:buSzPct val="100000"/>
                <a:buNone/>
              </a:pPr>
              <a:r>
                <a:rPr lang="en-US" altLang="ko-KR" sz="2700" b="1" dirty="0">
                  <a:solidFill>
                    <a:srgbClr val="0C587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2700" b="1" dirty="0">
                  <a:solidFill>
                    <a:srgbClr val="0C587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상관 분석 결과와 비슷한 변수의 중요도를 띈다</a:t>
              </a:r>
              <a:r>
                <a:rPr lang="en-US" altLang="ko-KR" sz="2700" b="1" dirty="0">
                  <a:solidFill>
                    <a:srgbClr val="0C587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700" b="1" dirty="0">
                <a:solidFill>
                  <a:srgbClr val="0C587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pic>
          <p:nvPicPr>
            <p:cNvPr id="37" name="그림 36" descr="화살이(가) 표시된 사진&#10;&#10;자동 생성된 설명">
              <a:extLst>
                <a:ext uri="{FF2B5EF4-FFF2-40B4-BE49-F238E27FC236}">
                  <a16:creationId xmlns:a16="http://schemas.microsoft.com/office/drawing/2014/main" id="{4C70061A-E39A-4ADB-B2E3-CBAE52FA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52015" y="8821314"/>
              <a:ext cx="1357313" cy="117157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57F942C-8989-412C-BF0C-43E8EEDADC92}"/>
                    </a:ext>
                  </a:extLst>
                </p14:cNvPr>
                <p14:cNvContentPartPr/>
                <p14:nvPr/>
              </p14:nvContentPartPr>
              <p14:xfrm>
                <a:off x="11029365" y="9884880"/>
                <a:ext cx="5531760" cy="249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57F942C-8989-412C-BF0C-43E8EEDADC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1365" y="9866880"/>
                  <a:ext cx="5567400" cy="285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44351BA0-508B-4848-9E60-2A0FB4E4A2A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C98B86A-104D-44DE-8684-EC97C034BDEB}"/>
              </a:ext>
            </a:extLst>
          </p:cNvPr>
          <p:cNvSpPr/>
          <p:nvPr/>
        </p:nvSpPr>
        <p:spPr>
          <a:xfrm>
            <a:off x="0" y="4385768"/>
            <a:ext cx="10515600" cy="3759155"/>
          </a:xfrm>
          <a:prstGeom prst="rightArrow">
            <a:avLst/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276600" cy="584775"/>
            <a:chOff x="613793" y="2021192"/>
            <a:chExt cx="32766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2733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SelectKBest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89D4FB1A-9D21-4483-A608-23DDC8D9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98424"/>
              </p:ext>
            </p:extLst>
          </p:nvPr>
        </p:nvGraphicFramePr>
        <p:xfrm>
          <a:off x="2105866" y="3162302"/>
          <a:ext cx="6199934" cy="534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9934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505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결과</a:t>
                      </a:r>
                    </a:p>
                  </a:txBody>
                  <a:tcPr marL="137160" marR="137160" marT="68580" marB="68580" anchor="ctr"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4836977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DCB7BE5-C6B1-4C5E-B1FA-B690ED53D5B6}"/>
              </a:ext>
            </a:extLst>
          </p:cNvPr>
          <p:cNvSpPr txBox="1"/>
          <p:nvPr/>
        </p:nvSpPr>
        <p:spPr>
          <a:xfrm>
            <a:off x="1289615" y="2492732"/>
            <a:ext cx="12573000" cy="41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가장 중요하다고 생각하는 특정 데이터만 선택하고 그러지 않는 데이터는 제거</a:t>
            </a:r>
          </a:p>
        </p:txBody>
      </p:sp>
      <p:graphicFrame>
        <p:nvGraphicFramePr>
          <p:cNvPr id="23" name="표 9">
            <a:extLst>
              <a:ext uri="{FF2B5EF4-FFF2-40B4-BE49-F238E27FC236}">
                <a16:creationId xmlns:a16="http://schemas.microsoft.com/office/drawing/2014/main" id="{250C5152-917D-4547-AB77-C1C25882F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54631"/>
              </p:ext>
            </p:extLst>
          </p:nvPr>
        </p:nvGraphicFramePr>
        <p:xfrm>
          <a:off x="10188618" y="3666154"/>
          <a:ext cx="6194382" cy="48384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94382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</a:tblGrid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독립 변수</a:t>
                      </a:r>
                    </a:p>
                  </a:txBody>
                  <a:tcPr marL="137160" marR="137160" marT="68580" marB="6858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편의점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유치원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소방서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791623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중학교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35932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초등학교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94653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어린이집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33071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지하철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267903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전통시장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89660"/>
                  </a:ext>
                </a:extLst>
              </a:tr>
              <a:tr h="4838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tx1"/>
                          </a:solidFill>
                        </a:rPr>
                        <a:t>우체국 평균 거리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6286"/>
                  </a:ext>
                </a:extLst>
              </a:tr>
            </a:tbl>
          </a:graphicData>
        </a:graphic>
      </p:graphicFrame>
      <p:sp>
        <p:nvSpPr>
          <p:cNvPr id="25" name="Google Shape;242;ge7a6272204_6_518">
            <a:extLst>
              <a:ext uri="{FF2B5EF4-FFF2-40B4-BE49-F238E27FC236}">
                <a16:creationId xmlns:a16="http://schemas.microsoft.com/office/drawing/2014/main" id="{94315A4E-D578-45E6-BFA5-9B430381C810}"/>
              </a:ext>
            </a:extLst>
          </p:cNvPr>
          <p:cNvSpPr/>
          <p:nvPr/>
        </p:nvSpPr>
        <p:spPr>
          <a:xfrm>
            <a:off x="10183066" y="3162300"/>
            <a:ext cx="6199934" cy="503854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ko-KR" altLang="en-US" sz="2300" b="1" dirty="0" err="1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유의미</a:t>
            </a:r>
            <a:r>
              <a:rPr lang="ko-KR" altLang="en-US" sz="23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변수</a:t>
            </a:r>
            <a:endParaRPr sz="2300" b="1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81EE0F-19A2-4D2F-9A80-5D5436BBD3F5}"/>
              </a:ext>
            </a:extLst>
          </p:cNvPr>
          <p:cNvSpPr/>
          <p:nvPr/>
        </p:nvSpPr>
        <p:spPr>
          <a:xfrm>
            <a:off x="2426350" y="5833452"/>
            <a:ext cx="5951634" cy="2801155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AD80F9-5943-4D65-9D27-A1016D66A2BF}"/>
              </a:ext>
            </a:extLst>
          </p:cNvPr>
          <p:cNvGrpSpPr/>
          <p:nvPr/>
        </p:nvGrpSpPr>
        <p:grpSpPr>
          <a:xfrm>
            <a:off x="-431800" y="8428628"/>
            <a:ext cx="18875395" cy="2139047"/>
            <a:chOff x="-236074" y="8427711"/>
            <a:chExt cx="18875395" cy="21390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2102F7-EF7E-4238-B1A9-7B225AE8A751}"/>
                </a:ext>
              </a:extLst>
            </p:cNvPr>
            <p:cNvSpPr txBox="1"/>
            <p:nvPr/>
          </p:nvSpPr>
          <p:spPr>
            <a:xfrm>
              <a:off x="988508" y="9266403"/>
              <a:ext cx="17650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Support(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지지도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를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통해서 종속변수와 각 독립변수가 </a:t>
              </a:r>
              <a:r>
                <a:rPr lang="ko-KR" altLang="en-US" sz="2400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유의미한지를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알 수 있어 </a:t>
              </a:r>
              <a:r>
                <a:rPr lang="en-US" altLang="ko-KR" sz="24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True</a:t>
              </a:r>
              <a:r>
                <a:rPr lang="ko-KR" altLang="en-US" sz="24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인 변수들을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선택하여 </a:t>
              </a:r>
              <a:r>
                <a:rPr lang="en-US" altLang="ko-KR" sz="24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False</a:t>
              </a:r>
              <a:r>
                <a:rPr lang="ko-KR" altLang="en-US" sz="24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인 변수들을 제거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EA57D5-F504-413F-A331-DA3D80C65C80}"/>
                </a:ext>
              </a:extLst>
            </p:cNvPr>
            <p:cNvSpPr txBox="1"/>
            <p:nvPr/>
          </p:nvSpPr>
          <p:spPr>
            <a:xfrm>
              <a:off x="-236074" y="8427711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E6307E5-3313-4B7B-9494-BAF1B68067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124200" cy="584775"/>
            <a:chOff x="613793" y="2021192"/>
            <a:chExt cx="31242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2581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군집화 과정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C04B73BC-5D02-4035-915C-06C57358E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14928"/>
              </p:ext>
            </p:extLst>
          </p:nvPr>
        </p:nvGraphicFramePr>
        <p:xfrm>
          <a:off x="1106895" y="3069432"/>
          <a:ext cx="3794122" cy="414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122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364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ko-KR" sz="2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Malgun Gothic"/>
                          <a:sym typeface="Malgun Gothic"/>
                        </a:rPr>
                        <a:t>Hierarchical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51166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1" name="표 14">
            <a:extLst>
              <a:ext uri="{FF2B5EF4-FFF2-40B4-BE49-F238E27FC236}">
                <a16:creationId xmlns:a16="http://schemas.microsoft.com/office/drawing/2014/main" id="{C6AD8ACD-5BEA-4751-B10C-CA9A75786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21624"/>
              </p:ext>
            </p:extLst>
          </p:nvPr>
        </p:nvGraphicFramePr>
        <p:xfrm>
          <a:off x="5505629" y="3069432"/>
          <a:ext cx="3764598" cy="414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598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590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24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Malgun Gothic"/>
                          <a:sym typeface="Malgun Gothic"/>
                        </a:rPr>
                        <a:t>Gaussian</a:t>
                      </a:r>
                      <a:r>
                        <a:rPr lang="ko-KR" altLang="ko-KR" sz="24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ko-KR" sz="24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Malgun Gothic"/>
                          <a:sym typeface="Malgun Gothic"/>
                        </a:rPr>
                        <a:t>Mixture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557143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2" name="표 14">
            <a:extLst>
              <a:ext uri="{FF2B5EF4-FFF2-40B4-BE49-F238E27FC236}">
                <a16:creationId xmlns:a16="http://schemas.microsoft.com/office/drawing/2014/main" id="{617BB4F9-D778-4887-B432-70677244F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48660"/>
              </p:ext>
            </p:extLst>
          </p:nvPr>
        </p:nvGraphicFramePr>
        <p:xfrm>
          <a:off x="10673059" y="3069432"/>
          <a:ext cx="3764598" cy="414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4598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36476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ko-KR" sz="2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kumimoji="0" lang="ko-KR" altLang="ko-KR" sz="2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Malgun Gothic"/>
                          <a:sym typeface="Malgun Gothic"/>
                        </a:rPr>
                        <a:t>Kmeans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511660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21939DC0-0DFC-47DA-911E-2CCD6E955BAA}"/>
              </a:ext>
            </a:extLst>
          </p:cNvPr>
          <p:cNvGrpSpPr/>
          <p:nvPr/>
        </p:nvGrpSpPr>
        <p:grpSpPr>
          <a:xfrm>
            <a:off x="2692400" y="7827629"/>
            <a:ext cx="15522647" cy="2139047"/>
            <a:chOff x="2692400" y="7827629"/>
            <a:chExt cx="15522647" cy="21390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34FD43-4CBE-4229-8C7E-DCB344EF5CBC}"/>
                </a:ext>
              </a:extLst>
            </p:cNvPr>
            <p:cNvSpPr txBox="1"/>
            <p:nvPr/>
          </p:nvSpPr>
          <p:spPr>
            <a:xfrm>
              <a:off x="4297680" y="8420100"/>
              <a:ext cx="139173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Kmeans</a:t>
              </a:r>
              <a:r>
                <a:rPr lang="en-US" altLang="ko-KR" sz="28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8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모델은 종속변수가 한 컬럼</a:t>
              </a:r>
              <a:r>
                <a:rPr lang="ko-KR" altLang="en-US" sz="2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이면 되는데</a:t>
              </a:r>
              <a:r>
                <a:rPr lang="en-US" altLang="ko-KR" sz="2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8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나머지 방법은 두 개 이상부터 가능한 방법이기 때문에 저희는 </a:t>
              </a:r>
              <a:r>
                <a:rPr lang="en-US" altLang="ko-KR" sz="2800" b="1" dirty="0" err="1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Kmeans</a:t>
              </a:r>
              <a:r>
                <a:rPr lang="en-US" altLang="ko-KR" sz="28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8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군집화</a:t>
              </a:r>
              <a:r>
                <a:rPr lang="en-US" altLang="ko-KR" sz="28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8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진행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8E207D-8B9C-4B0F-915E-4C2D88218123}"/>
                </a:ext>
              </a:extLst>
            </p:cNvPr>
            <p:cNvSpPr txBox="1"/>
            <p:nvPr/>
          </p:nvSpPr>
          <p:spPr>
            <a:xfrm>
              <a:off x="2692400" y="7827629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A0DC761-F512-4D70-8A44-C33901E4F2C8}"/>
              </a:ext>
            </a:extLst>
          </p:cNvPr>
          <p:cNvSpPr/>
          <p:nvPr/>
        </p:nvSpPr>
        <p:spPr>
          <a:xfrm>
            <a:off x="10293876" y="2838529"/>
            <a:ext cx="4565124" cy="4648122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54B21E4E-59F9-41B6-8ADC-0C82F8E0E8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4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787B14-F4AD-46E6-9E2F-0B22EF9384E7}"/>
              </a:ext>
            </a:extLst>
          </p:cNvPr>
          <p:cNvGrpSpPr/>
          <p:nvPr/>
        </p:nvGrpSpPr>
        <p:grpSpPr>
          <a:xfrm>
            <a:off x="2031963" y="2825549"/>
            <a:ext cx="871549" cy="850657"/>
            <a:chOff x="2573007" y="2023706"/>
            <a:chExt cx="871549" cy="850657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5C5493E-2F71-4D86-BA91-00F094894C27}"/>
                </a:ext>
              </a:extLst>
            </p:cNvPr>
            <p:cNvSpPr/>
            <p:nvPr/>
          </p:nvSpPr>
          <p:spPr>
            <a:xfrm>
              <a:off x="2573007" y="2147193"/>
              <a:ext cx="789291" cy="699166"/>
            </a:xfrm>
            <a:custGeom>
              <a:avLst/>
              <a:gdLst>
                <a:gd name="connsiteX0" fmla="*/ 789291 w 789291"/>
                <a:gd name="connsiteY0" fmla="*/ 374912 h 699166"/>
                <a:gd name="connsiteX1" fmla="*/ 394665 w 789291"/>
                <a:gd name="connsiteY1" fmla="*/ 0 h 699166"/>
                <a:gd name="connsiteX2" fmla="*/ 0 w 789291"/>
                <a:gd name="connsiteY2" fmla="*/ 374912 h 699166"/>
                <a:gd name="connsiteX3" fmla="*/ 61801 w 789291"/>
                <a:gd name="connsiteY3" fmla="*/ 436708 h 699166"/>
                <a:gd name="connsiteX4" fmla="*/ 108896 w 789291"/>
                <a:gd name="connsiteY4" fmla="*/ 392112 h 699166"/>
                <a:gd name="connsiteX5" fmla="*/ 108896 w 789291"/>
                <a:gd name="connsiteY5" fmla="*/ 698934 h 699166"/>
                <a:gd name="connsiteX6" fmla="*/ 680396 w 789291"/>
                <a:gd name="connsiteY6" fmla="*/ 699166 h 699166"/>
                <a:gd name="connsiteX7" fmla="*/ 680396 w 789291"/>
                <a:gd name="connsiteY7" fmla="*/ 391718 h 699166"/>
                <a:gd name="connsiteX8" fmla="*/ 727722 w 789291"/>
                <a:gd name="connsiteY8" fmla="*/ 436475 h 699166"/>
                <a:gd name="connsiteX9" fmla="*/ 661346 w 789291"/>
                <a:gd name="connsiteY9" fmla="*/ 680112 h 699166"/>
                <a:gd name="connsiteX10" fmla="*/ 127946 w 789291"/>
                <a:gd name="connsiteY10" fmla="*/ 679898 h 699166"/>
                <a:gd name="connsiteX11" fmla="*/ 127946 w 789291"/>
                <a:gd name="connsiteY11" fmla="*/ 374073 h 699166"/>
                <a:gd name="connsiteX12" fmla="*/ 394665 w 789291"/>
                <a:gd name="connsiteY12" fmla="*/ 121505 h 699166"/>
                <a:gd name="connsiteX13" fmla="*/ 661346 w 789291"/>
                <a:gd name="connsiteY13" fmla="*/ 373704 h 699166"/>
                <a:gd name="connsiteX14" fmla="*/ 394665 w 789291"/>
                <a:gd name="connsiteY14" fmla="*/ 95277 h 699166"/>
                <a:gd name="connsiteX15" fmla="*/ 62154 w 789291"/>
                <a:gd name="connsiteY15" fmla="*/ 410133 h 699166"/>
                <a:gd name="connsiteX16" fmla="*/ 27293 w 789291"/>
                <a:gd name="connsiteY16" fmla="*/ 375265 h 699166"/>
                <a:gd name="connsiteX17" fmla="*/ 394665 w 789291"/>
                <a:gd name="connsiteY17" fmla="*/ 26278 h 699166"/>
                <a:gd name="connsiteX18" fmla="*/ 762000 w 789291"/>
                <a:gd name="connsiteY18" fmla="*/ 375260 h 699166"/>
                <a:gd name="connsiteX19" fmla="*/ 727351 w 789291"/>
                <a:gd name="connsiteY19" fmla="*/ 409909 h 69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291" h="699166">
                  <a:moveTo>
                    <a:pt x="789291" y="374912"/>
                  </a:moveTo>
                  <a:lnTo>
                    <a:pt x="394665" y="0"/>
                  </a:lnTo>
                  <a:lnTo>
                    <a:pt x="0" y="374912"/>
                  </a:lnTo>
                  <a:lnTo>
                    <a:pt x="61801" y="436708"/>
                  </a:lnTo>
                  <a:lnTo>
                    <a:pt x="108896" y="392112"/>
                  </a:lnTo>
                  <a:lnTo>
                    <a:pt x="108896" y="698934"/>
                  </a:lnTo>
                  <a:lnTo>
                    <a:pt x="680396" y="699166"/>
                  </a:lnTo>
                  <a:lnTo>
                    <a:pt x="680396" y="391718"/>
                  </a:lnTo>
                  <a:lnTo>
                    <a:pt x="727722" y="436475"/>
                  </a:lnTo>
                  <a:close/>
                  <a:moveTo>
                    <a:pt x="661346" y="680112"/>
                  </a:moveTo>
                  <a:lnTo>
                    <a:pt x="127946" y="679898"/>
                  </a:lnTo>
                  <a:lnTo>
                    <a:pt x="127946" y="374073"/>
                  </a:lnTo>
                  <a:lnTo>
                    <a:pt x="394665" y="121505"/>
                  </a:lnTo>
                  <a:lnTo>
                    <a:pt x="661346" y="373704"/>
                  </a:lnTo>
                  <a:close/>
                  <a:moveTo>
                    <a:pt x="394665" y="95277"/>
                  </a:moveTo>
                  <a:lnTo>
                    <a:pt x="62154" y="410133"/>
                  </a:lnTo>
                  <a:lnTo>
                    <a:pt x="27293" y="375265"/>
                  </a:lnTo>
                  <a:lnTo>
                    <a:pt x="394665" y="26278"/>
                  </a:lnTo>
                  <a:lnTo>
                    <a:pt x="762000" y="375260"/>
                  </a:lnTo>
                  <a:lnTo>
                    <a:pt x="727351" y="40990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16" name="그래픽 15" descr="두 여자 단색으로 채워진">
              <a:extLst>
                <a:ext uri="{FF2B5EF4-FFF2-40B4-BE49-F238E27FC236}">
                  <a16:creationId xmlns:a16="http://schemas.microsoft.com/office/drawing/2014/main" id="{37DE93F2-321E-4EC7-BC69-FD6EFF32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4750" y="2400300"/>
              <a:ext cx="474063" cy="474063"/>
            </a:xfrm>
            <a:prstGeom prst="rect">
              <a:avLst/>
            </a:prstGeom>
          </p:spPr>
        </p:pic>
        <p:pic>
          <p:nvPicPr>
            <p:cNvPr id="17" name="그래픽 16" descr="하트 두 개 단색으로 채워진">
              <a:extLst>
                <a:ext uri="{FF2B5EF4-FFF2-40B4-BE49-F238E27FC236}">
                  <a16:creationId xmlns:a16="http://schemas.microsoft.com/office/drawing/2014/main" id="{A9DD255D-F2DD-488F-BB89-389A8F81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652" y="2023706"/>
              <a:ext cx="355904" cy="3559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661EB5-2875-4B2E-9CF3-7CAD617957EF}"/>
              </a:ext>
            </a:extLst>
          </p:cNvPr>
          <p:cNvSpPr txBox="1"/>
          <p:nvPr/>
        </p:nvSpPr>
        <p:spPr>
          <a:xfrm>
            <a:off x="1905000" y="3855749"/>
            <a:ext cx="508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</a:t>
            </a:r>
            <a:r>
              <a:rPr lang="ko-KR" altLang="en-US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438BBF-C20A-43E2-9E76-7ACEC2F29B2B}"/>
              </a:ext>
            </a:extLst>
          </p:cNvPr>
          <p:cNvGrpSpPr/>
          <p:nvPr/>
        </p:nvGrpSpPr>
        <p:grpSpPr>
          <a:xfrm>
            <a:off x="2057400" y="5261540"/>
            <a:ext cx="4782818" cy="1335698"/>
            <a:chOff x="1905000" y="6301668"/>
            <a:chExt cx="4782818" cy="13356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35905" y="6301668"/>
              <a:ext cx="2857143" cy="49692"/>
              <a:chOff x="2035905" y="6301668"/>
              <a:chExt cx="2857143" cy="4969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35905" y="6301668"/>
                <a:ext cx="2857143" cy="49692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26734-77F4-4CF3-B4E1-9AA790DB87EB}"/>
                </a:ext>
              </a:extLst>
            </p:cNvPr>
            <p:cNvSpPr txBox="1"/>
            <p:nvPr/>
          </p:nvSpPr>
          <p:spPr>
            <a:xfrm>
              <a:off x="1905000" y="6437037"/>
              <a:ext cx="4782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1.1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선정배경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1.2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팀원 소개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1.3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흐름도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8534400" cy="584775"/>
            <a:chOff x="613793" y="2021192"/>
            <a:chExt cx="8534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7991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Shilhouette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을 통해서 적절한 군집 수 구하기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F2BB4676-DAE7-4987-AAE5-1FBACB7FD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078547"/>
              </p:ext>
            </p:extLst>
          </p:nvPr>
        </p:nvGraphicFramePr>
        <p:xfrm>
          <a:off x="1185871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3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1" name="표 14">
            <a:extLst>
              <a:ext uri="{FF2B5EF4-FFF2-40B4-BE49-F238E27FC236}">
                <a16:creationId xmlns:a16="http://schemas.microsoft.com/office/drawing/2014/main" id="{1F37E9C6-EB1B-46D5-B425-CBF05AA6B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6944"/>
              </p:ext>
            </p:extLst>
          </p:nvPr>
        </p:nvGraphicFramePr>
        <p:xfrm>
          <a:off x="5444560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4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2" name="표 14">
            <a:extLst>
              <a:ext uri="{FF2B5EF4-FFF2-40B4-BE49-F238E27FC236}">
                <a16:creationId xmlns:a16="http://schemas.microsoft.com/office/drawing/2014/main" id="{CCA01AED-8E9E-4C2F-B7AB-B9AE4D1E5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65053"/>
              </p:ext>
            </p:extLst>
          </p:nvPr>
        </p:nvGraphicFramePr>
        <p:xfrm>
          <a:off x="9703249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10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3" name="표 14">
            <a:extLst>
              <a:ext uri="{FF2B5EF4-FFF2-40B4-BE49-F238E27FC236}">
                <a16:creationId xmlns:a16="http://schemas.microsoft.com/office/drawing/2014/main" id="{CA06409B-CA7F-4DA5-B564-A0631C48B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22870"/>
              </p:ext>
            </p:extLst>
          </p:nvPr>
        </p:nvGraphicFramePr>
        <p:xfrm>
          <a:off x="13961939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15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9373425-7AA1-4347-BBC2-9CFAD44F0007}"/>
              </a:ext>
            </a:extLst>
          </p:cNvPr>
          <p:cNvSpPr txBox="1"/>
          <p:nvPr/>
        </p:nvSpPr>
        <p:spPr>
          <a:xfrm>
            <a:off x="7258984" y="2937639"/>
            <a:ext cx="377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ko-KR" altLang="en-US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입주대기자수 </a:t>
            </a:r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 </a:t>
            </a:r>
            <a:r>
              <a:rPr lang="ko-KR" altLang="en-US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포함</a:t>
            </a:r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</a:t>
            </a:r>
            <a:endParaRPr lang="ko-KR" altLang="en-US" sz="2800" b="1" i="1" dirty="0">
              <a:solidFill>
                <a:srgbClr val="0C577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B50861-9E19-478D-869F-992B82A6DD10}"/>
              </a:ext>
            </a:extLst>
          </p:cNvPr>
          <p:cNvSpPr txBox="1"/>
          <p:nvPr/>
        </p:nvSpPr>
        <p:spPr>
          <a:xfrm>
            <a:off x="2125345" y="8556522"/>
            <a:ext cx="166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군집에서 데이터가 과도하게 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몰려있는데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이는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포함했을 때 나타나는 현상으로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입주대기자수 </a:t>
            </a:r>
            <a:r>
              <a:rPr lang="en-US" altLang="ko-KR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제외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5688A-3B21-4FE4-98B5-171244CA33FB}"/>
              </a:ext>
            </a:extLst>
          </p:cNvPr>
          <p:cNvSpPr txBox="1"/>
          <p:nvPr/>
        </p:nvSpPr>
        <p:spPr>
          <a:xfrm>
            <a:off x="762000" y="7717830"/>
            <a:ext cx="2387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endParaRPr lang="ko-KR" altLang="en-US" sz="13300" dirty="0">
              <a:solidFill>
                <a:schemeClr val="tx2">
                  <a:lumMod val="60000"/>
                  <a:lumOff val="4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19BCA2BE-6D93-499B-9E25-9BAC2EB6E8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81C855C-4C42-44BE-ACB4-1DC1268FF3C5}"/>
              </a:ext>
            </a:extLst>
          </p:cNvPr>
          <p:cNvGrpSpPr/>
          <p:nvPr/>
        </p:nvGrpSpPr>
        <p:grpSpPr>
          <a:xfrm>
            <a:off x="762000" y="1846401"/>
            <a:ext cx="8534400" cy="584775"/>
            <a:chOff x="613793" y="2021192"/>
            <a:chExt cx="8534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0541D3-DCCD-4980-842B-F67F79A9DAB1}"/>
                </a:ext>
              </a:extLst>
            </p:cNvPr>
            <p:cNvSpPr txBox="1"/>
            <p:nvPr/>
          </p:nvSpPr>
          <p:spPr>
            <a:xfrm>
              <a:off x="1156648" y="2021192"/>
              <a:ext cx="7991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Shilhouette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을 통해서 적절한 군집 수 구하기</a:t>
              </a: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59F00745-8D08-419A-90DB-6E4E818C6E0A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36D231F2-B78E-4F58-9FE3-FB3FA77F8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9448C36-F44F-42F1-88FB-1710604A100C}"/>
              </a:ext>
            </a:extLst>
          </p:cNvPr>
          <p:cNvSpPr txBox="1"/>
          <p:nvPr/>
        </p:nvSpPr>
        <p:spPr>
          <a:xfrm>
            <a:off x="7258984" y="2937639"/>
            <a:ext cx="377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ko-KR" altLang="en-US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입주대기자수 </a:t>
            </a:r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 </a:t>
            </a:r>
            <a:r>
              <a:rPr lang="ko-KR" altLang="en-US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제외</a:t>
            </a:r>
            <a:r>
              <a:rPr lang="en-US" altLang="ko-KR" sz="2800" b="1" i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</a:t>
            </a:r>
            <a:endParaRPr lang="ko-KR" altLang="en-US" sz="2800" b="1" i="1" dirty="0">
              <a:solidFill>
                <a:srgbClr val="0C577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5" name="Picture 2" descr="LPD #29] 표에서 특정 부분을 세련되게 강조하는 방법 – 스타트업 스토리 플랫폼 '플래텀(Platum)'">
            <a:extLst>
              <a:ext uri="{FF2B5EF4-FFF2-40B4-BE49-F238E27FC236}">
                <a16:creationId xmlns:a16="http://schemas.microsoft.com/office/drawing/2014/main" id="{5149CCA3-027D-4C51-AAF4-8F5526D5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6" b="89899" l="8235" r="91765">
                        <a14:foregroundMark x1="8627" y1="45455" x2="8627" y2="45455"/>
                        <a14:foregroundMark x1="91765" y1="39394" x2="91765" y2="39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0" y="2735865"/>
            <a:ext cx="2161621" cy="1022558"/>
          </a:xfrm>
          <a:prstGeom prst="rect">
            <a:avLst/>
          </a:prstGeom>
          <a:noFill/>
        </p:spPr>
      </p:pic>
      <p:graphicFrame>
        <p:nvGraphicFramePr>
          <p:cNvPr id="30" name="표 14">
            <a:extLst>
              <a:ext uri="{FF2B5EF4-FFF2-40B4-BE49-F238E27FC236}">
                <a16:creationId xmlns:a16="http://schemas.microsoft.com/office/drawing/2014/main" id="{89D9A75C-3E29-4DF7-BF3B-85B09BBC9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7132"/>
              </p:ext>
            </p:extLst>
          </p:nvPr>
        </p:nvGraphicFramePr>
        <p:xfrm>
          <a:off x="1185871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3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31" name="표 14">
            <a:extLst>
              <a:ext uri="{FF2B5EF4-FFF2-40B4-BE49-F238E27FC236}">
                <a16:creationId xmlns:a16="http://schemas.microsoft.com/office/drawing/2014/main" id="{A43A8D51-7AE2-4C79-9C79-ED0593A8A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243120"/>
              </p:ext>
            </p:extLst>
          </p:nvPr>
        </p:nvGraphicFramePr>
        <p:xfrm>
          <a:off x="5444560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4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32" name="표 14">
            <a:extLst>
              <a:ext uri="{FF2B5EF4-FFF2-40B4-BE49-F238E27FC236}">
                <a16:creationId xmlns:a16="http://schemas.microsoft.com/office/drawing/2014/main" id="{1E029BF6-4046-4863-9878-5A864B7E9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71810"/>
              </p:ext>
            </p:extLst>
          </p:nvPr>
        </p:nvGraphicFramePr>
        <p:xfrm>
          <a:off x="9703249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5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33" name="표 14">
            <a:extLst>
              <a:ext uri="{FF2B5EF4-FFF2-40B4-BE49-F238E27FC236}">
                <a16:creationId xmlns:a16="http://schemas.microsoft.com/office/drawing/2014/main" id="{A9374D98-3981-40D3-A408-F08D9CA09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60459"/>
              </p:ext>
            </p:extLst>
          </p:nvPr>
        </p:nvGraphicFramePr>
        <p:xfrm>
          <a:off x="13961938" y="3967322"/>
          <a:ext cx="3071811" cy="35147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7181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dirty="0" err="1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N_cluster</a:t>
                      </a:r>
                      <a:r>
                        <a:rPr lang="en-US" altLang="ko-KR" sz="23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= 6</a:t>
                      </a:r>
                      <a:endParaRPr lang="ko-KR" altLang="en-US" sz="2300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027039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1DC922A-51B6-4BEF-8E54-BD87BD4CADAD}"/>
              </a:ext>
            </a:extLst>
          </p:cNvPr>
          <p:cNvSpPr txBox="1"/>
          <p:nvPr/>
        </p:nvSpPr>
        <p:spPr>
          <a:xfrm>
            <a:off x="4532902" y="8589676"/>
            <a:ext cx="907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군집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2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일때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가장 균등하게 데이터가 분포된 결과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군집을 </a:t>
            </a:r>
            <a:r>
              <a:rPr lang="en-US" altLang="ko-KR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결정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9E2D89-4A04-46B6-BA04-61D8CCC46E85}"/>
              </a:ext>
            </a:extLst>
          </p:cNvPr>
          <p:cNvSpPr txBox="1"/>
          <p:nvPr/>
        </p:nvSpPr>
        <p:spPr>
          <a:xfrm>
            <a:off x="3169557" y="7785770"/>
            <a:ext cx="2387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endParaRPr lang="ko-KR" altLang="en-US" sz="13300" dirty="0">
              <a:solidFill>
                <a:schemeClr val="tx2">
                  <a:lumMod val="60000"/>
                  <a:lumOff val="4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A932C1-389A-44E9-B585-85FE166E9076}"/>
              </a:ext>
            </a:extLst>
          </p:cNvPr>
          <p:cNvSpPr/>
          <p:nvPr/>
        </p:nvSpPr>
        <p:spPr>
          <a:xfrm>
            <a:off x="9326880" y="3733841"/>
            <a:ext cx="3833277" cy="4076659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9AE13B23-9F99-43DC-A817-E45B470084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CF54B4F-E3E3-456D-9739-150FCEE3ED96}"/>
              </a:ext>
            </a:extLst>
          </p:cNvPr>
          <p:cNvSpPr/>
          <p:nvPr/>
        </p:nvSpPr>
        <p:spPr>
          <a:xfrm>
            <a:off x="0" y="3653621"/>
            <a:ext cx="10210800" cy="473794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Kmeans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en-US" altLang="ko-KR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Clustring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결과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E7F2ABB7-D772-4F76-95BC-D10FC3F67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07315"/>
              </p:ext>
            </p:extLst>
          </p:nvPr>
        </p:nvGraphicFramePr>
        <p:xfrm>
          <a:off x="1483323" y="3335993"/>
          <a:ext cx="5985408" cy="537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5408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07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>
                          <a:ea typeface="한컴산뜻돋움" panose="02000000000000000000"/>
                        </a:rPr>
                        <a:t>군집화 결과</a:t>
                      </a:r>
                    </a:p>
                  </a:txBody>
                  <a:tcPr marL="137160" marR="137160" marT="68580" marB="685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4765994">
                <a:tc>
                  <a:txBody>
                    <a:bodyPr/>
                    <a:lstStyle/>
                    <a:p>
                      <a:pPr algn="ctr" latinLnBrk="1"/>
                      <a:endParaRPr lang="ko-KR" altLang="en-US" sz="2700" dirty="0"/>
                    </a:p>
                  </a:txBody>
                  <a:tcPr marL="137160" marR="137160" marT="68580" marB="685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1" name="Google Shape;419;p14">
            <a:extLst>
              <a:ext uri="{FF2B5EF4-FFF2-40B4-BE49-F238E27FC236}">
                <a16:creationId xmlns:a16="http://schemas.microsoft.com/office/drawing/2014/main" id="{C9C1FB14-BAC1-4208-A57F-2AC0BA449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2666545"/>
              </p:ext>
            </p:extLst>
          </p:nvPr>
        </p:nvGraphicFramePr>
        <p:xfrm>
          <a:off x="9753600" y="3335994"/>
          <a:ext cx="7249670" cy="53732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17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1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한컴산뜻돋움" panose="02000000000000000000"/>
                        </a:rPr>
                        <a:t>클러스터 분류</a:t>
                      </a:r>
                      <a:endParaRPr sz="2700" b="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한컴산뜻돋움" panose="02000000000000000000"/>
                      </a:endParaRPr>
                    </a:p>
                  </a:txBody>
                  <a:tcPr marL="137138" marR="137138" marT="137138" marB="137138" anchor="ctr"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b="1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한컴산뜻돋움" panose="02000000000000000000"/>
                        </a:rPr>
                        <a:t>기대 효과</a:t>
                      </a:r>
                      <a:endParaRPr sz="2700" b="1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한컴산뜻돋움" panose="02000000000000000000"/>
                      </a:endParaRPr>
                    </a:p>
                  </a:txBody>
                  <a:tcPr marL="137138" marR="137138" marT="137138" marB="137138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0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endParaRPr sz="27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매우 좋음</a:t>
                      </a:r>
                      <a:endParaRPr sz="2700" dirty="0"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sz="27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좋음</a:t>
                      </a:r>
                      <a:endParaRPr sz="2700" dirty="0"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</a:t>
                      </a:r>
                      <a:endParaRPr sz="27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보통</a:t>
                      </a:r>
                      <a:endParaRPr sz="2700" dirty="0"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sz="27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미흡</a:t>
                      </a:r>
                      <a:endParaRPr sz="2700" dirty="0"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6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endParaRPr sz="27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 dirty="0"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부적합</a:t>
                      </a:r>
                      <a:endParaRPr sz="2700" dirty="0">
                        <a:latin typeface="바탕체" panose="02030609000101010101" pitchFamily="17" charset="-127"/>
                        <a:ea typeface="바탕체" panose="02030609000101010101" pitchFamily="17" charset="-127"/>
                      </a:endParaRPr>
                    </a:p>
                  </a:txBody>
                  <a:tcPr marL="137138" marR="137138" marT="137138" marB="137138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AAADA67-10FA-4B04-A729-3C3E512CE6B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629400" y="4229100"/>
            <a:ext cx="4516306" cy="437666"/>
          </a:xfrm>
          <a:prstGeom prst="bentConnector3">
            <a:avLst>
              <a:gd name="adj1" fmla="val -2079"/>
            </a:avLst>
          </a:prstGeom>
          <a:ln w="38100">
            <a:solidFill>
              <a:srgbClr val="DFD2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8F6A29F3-E69E-4AA7-B1E6-32037C5EE3FC}"/>
              </a:ext>
            </a:extLst>
          </p:cNvPr>
          <p:cNvSpPr/>
          <p:nvPr/>
        </p:nvSpPr>
        <p:spPr>
          <a:xfrm>
            <a:off x="11145706" y="4583516"/>
            <a:ext cx="166499" cy="166499"/>
          </a:xfrm>
          <a:prstGeom prst="ellipse">
            <a:avLst/>
          </a:prstGeom>
          <a:solidFill>
            <a:srgbClr val="DFD236"/>
          </a:solidFill>
          <a:ln>
            <a:solidFill>
              <a:srgbClr val="DFD2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4EC8201-023A-459E-B378-AE9FF35A35F6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5105400" y="5570501"/>
            <a:ext cx="6040306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B2C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0A191438-9237-4CD9-AA46-5631577AC21B}"/>
              </a:ext>
            </a:extLst>
          </p:cNvPr>
          <p:cNvSpPr/>
          <p:nvPr/>
        </p:nvSpPr>
        <p:spPr>
          <a:xfrm>
            <a:off x="11145706" y="5487251"/>
            <a:ext cx="166499" cy="166499"/>
          </a:xfrm>
          <a:prstGeom prst="ellipse">
            <a:avLst/>
          </a:prstGeom>
          <a:solidFill>
            <a:srgbClr val="B2CF92"/>
          </a:solidFill>
          <a:ln>
            <a:solidFill>
              <a:srgbClr val="B2C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1D360EA-C16A-4212-9260-BC46D5A73F8E}"/>
              </a:ext>
            </a:extLst>
          </p:cNvPr>
          <p:cNvCxnSpPr>
            <a:cxnSpLocks/>
          </p:cNvCxnSpPr>
          <p:nvPr/>
        </p:nvCxnSpPr>
        <p:spPr>
          <a:xfrm flipV="1">
            <a:off x="3586127" y="6493417"/>
            <a:ext cx="7559579" cy="537722"/>
          </a:xfrm>
          <a:prstGeom prst="bentConnector3">
            <a:avLst>
              <a:gd name="adj1" fmla="val 67741"/>
            </a:avLst>
          </a:prstGeom>
          <a:ln w="38100">
            <a:solidFill>
              <a:srgbClr val="A80C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060288E-B22F-488A-A565-38A40C211427}"/>
              </a:ext>
            </a:extLst>
          </p:cNvPr>
          <p:cNvSpPr/>
          <p:nvPr/>
        </p:nvSpPr>
        <p:spPr>
          <a:xfrm>
            <a:off x="11145706" y="6403686"/>
            <a:ext cx="166499" cy="166499"/>
          </a:xfrm>
          <a:prstGeom prst="ellipse">
            <a:avLst/>
          </a:prstGeom>
          <a:solidFill>
            <a:srgbClr val="A80C5E"/>
          </a:solidFill>
          <a:ln>
            <a:solidFill>
              <a:srgbClr val="A80C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9A8C80-D971-49A2-AD73-ED150DDA9058}"/>
              </a:ext>
            </a:extLst>
          </p:cNvPr>
          <p:cNvSpPr/>
          <p:nvPr/>
        </p:nvSpPr>
        <p:spPr>
          <a:xfrm>
            <a:off x="11145706" y="7288947"/>
            <a:ext cx="166499" cy="166499"/>
          </a:xfrm>
          <a:prstGeom prst="ellipse">
            <a:avLst/>
          </a:prstGeom>
          <a:solidFill>
            <a:srgbClr val="0272A2"/>
          </a:solidFill>
          <a:ln>
            <a:solidFill>
              <a:srgbClr val="027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28D9A3B-2AD5-490E-AEBA-944E9F5F1BC7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2971800" y="7372197"/>
            <a:ext cx="8173906" cy="198434"/>
          </a:xfrm>
          <a:prstGeom prst="bentConnector3">
            <a:avLst>
              <a:gd name="adj1" fmla="val 70136"/>
            </a:avLst>
          </a:prstGeom>
          <a:ln w="38100">
            <a:solidFill>
              <a:srgbClr val="027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9E0ED64-5DC9-4C2E-BE36-C4D99304D8FD}"/>
              </a:ext>
            </a:extLst>
          </p:cNvPr>
          <p:cNvCxnSpPr>
            <a:cxnSpLocks/>
          </p:cNvCxnSpPr>
          <p:nvPr/>
        </p:nvCxnSpPr>
        <p:spPr>
          <a:xfrm>
            <a:off x="2443692" y="7935956"/>
            <a:ext cx="8785263" cy="357278"/>
          </a:xfrm>
          <a:prstGeom prst="bentConnector3">
            <a:avLst>
              <a:gd name="adj1" fmla="val 71742"/>
            </a:avLst>
          </a:prstGeom>
          <a:ln w="38100">
            <a:solidFill>
              <a:srgbClr val="C90B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DC7B6E7E-50AF-4DEB-AE14-08710EE1DAFD}"/>
              </a:ext>
            </a:extLst>
          </p:cNvPr>
          <p:cNvSpPr/>
          <p:nvPr/>
        </p:nvSpPr>
        <p:spPr>
          <a:xfrm>
            <a:off x="11145706" y="8209984"/>
            <a:ext cx="166499" cy="166499"/>
          </a:xfrm>
          <a:prstGeom prst="ellipse">
            <a:avLst/>
          </a:prstGeom>
          <a:solidFill>
            <a:srgbClr val="C90B03"/>
          </a:solidFill>
          <a:ln>
            <a:solidFill>
              <a:srgbClr val="C90B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D04EA3D9-4EE8-4337-8512-45E0906412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A7893FF-B0FB-4EC7-9F51-5397A2C1696B}"/>
              </a:ext>
            </a:extLst>
          </p:cNvPr>
          <p:cNvSpPr/>
          <p:nvPr/>
        </p:nvSpPr>
        <p:spPr>
          <a:xfrm>
            <a:off x="0" y="3653621"/>
            <a:ext cx="10972800" cy="473794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데이터 분석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군집화 분포 결과 시각화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21" name="그림 20" descr="지도이(가) 표시된 사진&#10;&#10;자동 생성된 설명">
            <a:extLst>
              <a:ext uri="{FF2B5EF4-FFF2-40B4-BE49-F238E27FC236}">
                <a16:creationId xmlns:a16="http://schemas.microsoft.com/office/drawing/2014/main" id="{CDCF91CA-8F73-4E27-BFF8-7D614E05B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3" b="92470" l="3695" r="94704">
                        <a14:foregroundMark x1="53571" y1="9187" x2="58128" y2="8133"/>
                        <a14:foregroundMark x1="57143" y1="3313" x2="57882" y2="3614"/>
                        <a14:foregroundMark x1="9483" y1="37048" x2="9113" y2="46687"/>
                        <a14:foregroundMark x1="9113" y1="46687" x2="8005" y2="50000"/>
                        <a14:foregroundMark x1="3695" y1="51205" x2="4433" y2="51807"/>
                        <a14:foregroundMark x1="65764" y1="92470" x2="68473" y2="89307"/>
                        <a14:foregroundMark x1="90394" y1="48795" x2="91256" y2="49849"/>
                        <a14:foregroundMark x1="94212" y1="53313" x2="94704" y2="533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5847" y="2490953"/>
            <a:ext cx="7393115" cy="6077391"/>
          </a:xfrm>
          <a:prstGeom prst="rect">
            <a:avLst/>
          </a:prstGeom>
          <a:effectLst>
            <a:outerShdw blurRad="50800" dist="635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B87B08C-E703-436D-91EE-7AF4B1A83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473" b="89838" l="3027" r="93584">
                        <a14:foregroundMark x1="8838" y1="48748" x2="10775" y2="51252"/>
                        <a14:foregroundMark x1="5085" y1="50957" x2="4116" y2="54786"/>
                        <a14:foregroundMark x1="45400" y1="37261" x2="54722" y2="38292"/>
                        <a14:foregroundMark x1="55811" y1="19588" x2="55448" y2="22239"/>
                        <a14:foregroundMark x1="41525" y1="22091" x2="42373" y2="24890"/>
                        <a14:foregroundMark x1="61985" y1="16053" x2="66707" y2="7216"/>
                        <a14:foregroundMark x1="66707" y1="7216" x2="65254" y2="6480"/>
                        <a14:foregroundMark x1="65375" y1="1915" x2="65375" y2="1767"/>
                        <a14:foregroundMark x1="68644" y1="10898" x2="69249" y2="10898"/>
                        <a14:foregroundMark x1="54358" y1="16053" x2="52663" y2="23711"/>
                        <a14:foregroundMark x1="76392" y1="25037" x2="76755" y2="26657"/>
                        <a14:foregroundMark x1="3027" y1="53756" x2="3027" y2="53756"/>
                        <a14:foregroundMark x1="15738" y1="67305" x2="15738" y2="67452"/>
                        <a14:foregroundMark x1="14649" y1="72901" x2="14891" y2="73932"/>
                        <a14:foregroundMark x1="13196" y1="79971" x2="13196" y2="79971"/>
                        <a14:foregroundMark x1="40436" y1="77909" x2="40436" y2="77909"/>
                        <a14:foregroundMark x1="67070" y1="88660" x2="67070" y2="88660"/>
                        <a14:foregroundMark x1="63923" y1="83652" x2="64044" y2="85714"/>
                        <a14:foregroundMark x1="70702" y1="84683" x2="66586" y2="89691"/>
                        <a14:foregroundMark x1="86925" y1="54639" x2="93584" y2="49926"/>
                        <a14:foregroundMark x1="71671" y1="9573" x2="71792" y2="11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642" y="2490953"/>
            <a:ext cx="7393115" cy="6077391"/>
          </a:xfrm>
          <a:prstGeom prst="rect">
            <a:avLst/>
          </a:prstGeom>
          <a:effectLst>
            <a:outerShdw blurRad="50800" dist="635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ECFC42FA-68BB-46D1-82EB-9E30FC4D8B37}"/>
              </a:ext>
            </a:extLst>
          </p:cNvPr>
          <p:cNvSpPr/>
          <p:nvPr/>
        </p:nvSpPr>
        <p:spPr>
          <a:xfrm>
            <a:off x="13283252" y="2947310"/>
            <a:ext cx="2257415" cy="2257415"/>
          </a:xfrm>
          <a:prstGeom prst="ellipse">
            <a:avLst/>
          </a:prstGeom>
          <a:noFill/>
          <a:ln w="5715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D71637-695A-4F36-9035-2A009F2B6FD4}"/>
              </a:ext>
            </a:extLst>
          </p:cNvPr>
          <p:cNvSpPr/>
          <p:nvPr/>
        </p:nvSpPr>
        <p:spPr>
          <a:xfrm>
            <a:off x="14159544" y="5683942"/>
            <a:ext cx="2257415" cy="2257415"/>
          </a:xfrm>
          <a:prstGeom prst="ellipse">
            <a:avLst/>
          </a:prstGeom>
          <a:noFill/>
          <a:ln w="5715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5EA1D3E-DC4F-4B49-9BE4-E092BE7B181F}"/>
              </a:ext>
            </a:extLst>
          </p:cNvPr>
          <p:cNvSpPr/>
          <p:nvPr/>
        </p:nvSpPr>
        <p:spPr>
          <a:xfrm>
            <a:off x="10761127" y="5273416"/>
            <a:ext cx="2257415" cy="2257415"/>
          </a:xfrm>
          <a:prstGeom prst="ellipse">
            <a:avLst/>
          </a:prstGeom>
          <a:noFill/>
          <a:ln w="5715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DA6813C9-DCCB-4F33-B4DE-61EF337EA2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Ⅱ.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모델 개발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5943600" cy="584775"/>
            <a:chOff x="613793" y="2021192"/>
            <a:chExt cx="59436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5400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머신러닝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후보 모델 교차 검증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C261D11-F7DE-4437-B33B-8EB3B1B21CD3}"/>
              </a:ext>
            </a:extLst>
          </p:cNvPr>
          <p:cNvSpPr txBox="1"/>
          <p:nvPr/>
        </p:nvSpPr>
        <p:spPr>
          <a:xfrm>
            <a:off x="1784350" y="2431176"/>
            <a:ext cx="12573000" cy="41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머신러닝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후보 모델 중 가장 높은 정확도와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Confusion_Matrix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가장 낮은 모델을 선정</a:t>
            </a:r>
          </a:p>
        </p:txBody>
      </p:sp>
      <p:graphicFrame>
        <p:nvGraphicFramePr>
          <p:cNvPr id="22" name="표 14">
            <a:extLst>
              <a:ext uri="{FF2B5EF4-FFF2-40B4-BE49-F238E27FC236}">
                <a16:creationId xmlns:a16="http://schemas.microsoft.com/office/drawing/2014/main" id="{3BDB7BC0-0F63-433E-B622-5BFB0F3FC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65494"/>
              </p:ext>
            </p:extLst>
          </p:nvPr>
        </p:nvGraphicFramePr>
        <p:xfrm>
          <a:off x="1517539" y="3660919"/>
          <a:ext cx="4564831" cy="43791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  <a:tableStyleId>{5C22544A-7EE6-4342-B048-85BDC9FD1C3A}</a:tableStyleId>
              </a:tblPr>
              <a:tblGrid>
                <a:gridCol w="456483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140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LogisticRegression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76509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3" name="표 14">
            <a:extLst>
              <a:ext uri="{FF2B5EF4-FFF2-40B4-BE49-F238E27FC236}">
                <a16:creationId xmlns:a16="http://schemas.microsoft.com/office/drawing/2014/main" id="{103033BD-C778-490F-9E9E-4439F348D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39276"/>
              </p:ext>
            </p:extLst>
          </p:nvPr>
        </p:nvGraphicFramePr>
        <p:xfrm>
          <a:off x="6861584" y="3676159"/>
          <a:ext cx="4564831" cy="435627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  <a:tableStyleId>{5C22544A-7EE6-4342-B048-85BDC9FD1C3A}</a:tableStyleId>
              </a:tblPr>
              <a:tblGrid>
                <a:gridCol w="456483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598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RandomForest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75790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4" name="표 14">
            <a:extLst>
              <a:ext uri="{FF2B5EF4-FFF2-40B4-BE49-F238E27FC236}">
                <a16:creationId xmlns:a16="http://schemas.microsoft.com/office/drawing/2014/main" id="{7B432AA3-1958-4269-A7D2-77A57D1AE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72101"/>
              </p:ext>
            </p:extLst>
          </p:nvPr>
        </p:nvGraphicFramePr>
        <p:xfrm>
          <a:off x="12205629" y="3668539"/>
          <a:ext cx="4564831" cy="436389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6483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54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XGBoost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0960" marR="60960" marT="30480" marB="30480"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821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60960" marR="60960" marT="30480" marB="30480"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245B971-09F9-4F53-BCA6-7EC81DAF8B42}"/>
              </a:ext>
            </a:extLst>
          </p:cNvPr>
          <p:cNvSpPr txBox="1"/>
          <p:nvPr/>
        </p:nvSpPr>
        <p:spPr>
          <a:xfrm>
            <a:off x="2161654" y="825593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CV = 17</a:t>
            </a:r>
            <a:r>
              <a:rPr lang="ko-KR" altLang="en-US" i="1" dirty="0">
                <a:latin typeface="바탕체" panose="02030609000101010101" pitchFamily="17" charset="-127"/>
                <a:ea typeface="바탕체" panose="02030609000101010101" pitchFamily="17" charset="-127"/>
              </a:rPr>
              <a:t> 가장 높은 정확도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002047-B510-4ABC-B0D2-E78F9445E9C4}"/>
              </a:ext>
            </a:extLst>
          </p:cNvPr>
          <p:cNvSpPr txBox="1"/>
          <p:nvPr/>
        </p:nvSpPr>
        <p:spPr>
          <a:xfrm>
            <a:off x="7505699" y="825787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CV = 7</a:t>
            </a:r>
            <a:r>
              <a:rPr lang="ko-KR" altLang="en-US" i="1" dirty="0">
                <a:latin typeface="바탕체" panose="02030609000101010101" pitchFamily="17" charset="-127"/>
                <a:ea typeface="바탕체" panose="02030609000101010101" pitchFamily="17" charset="-127"/>
              </a:rPr>
              <a:t> 가장 높은 정확도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14BC0-4C56-4F16-B639-FE77EC4D12C7}"/>
              </a:ext>
            </a:extLst>
          </p:cNvPr>
          <p:cNvSpPr txBox="1"/>
          <p:nvPr/>
        </p:nvSpPr>
        <p:spPr>
          <a:xfrm>
            <a:off x="13021568" y="825593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CV = 7</a:t>
            </a:r>
            <a:r>
              <a:rPr lang="ko-KR" altLang="en-US" i="1" dirty="0">
                <a:latin typeface="바탕체" panose="02030609000101010101" pitchFamily="17" charset="-127"/>
                <a:ea typeface="바탕체" panose="02030609000101010101" pitchFamily="17" charset="-127"/>
              </a:rPr>
              <a:t> 가장 높은 정확도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428114-42DD-4196-848E-13EDB2D35B03}"/>
              </a:ext>
            </a:extLst>
          </p:cNvPr>
          <p:cNvSpPr txBox="1"/>
          <p:nvPr/>
        </p:nvSpPr>
        <p:spPr>
          <a:xfrm>
            <a:off x="2634560" y="9278606"/>
            <a:ext cx="1301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6A2D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GridSearchCV</a:t>
            </a:r>
            <a:r>
              <a:rPr lang="en-US" altLang="ko-KR" sz="2400" b="1" dirty="0">
                <a:solidFill>
                  <a:srgbClr val="16A2D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solidFill>
                  <a:srgbClr val="16A2D4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함수를 통해서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최적의 파라미터와 </a:t>
            </a:r>
            <a:r>
              <a:rPr lang="en-US" altLang="ko-KR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CV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어떤 값일 때 </a:t>
            </a:r>
            <a:r>
              <a:rPr lang="en-US" altLang="ko-KR" sz="2800" b="1" dirty="0" err="1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Best_score</a:t>
            </a:r>
            <a:r>
              <a:rPr lang="ko-KR" altLang="en-US" sz="28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인지 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 도출</a:t>
            </a:r>
            <a:endParaRPr lang="ko-KR" altLang="en-US" sz="24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0E10D-F0CD-40D2-8128-798F98FA3134}"/>
              </a:ext>
            </a:extLst>
          </p:cNvPr>
          <p:cNvSpPr txBox="1"/>
          <p:nvPr/>
        </p:nvSpPr>
        <p:spPr>
          <a:xfrm>
            <a:off x="1151255" y="8470692"/>
            <a:ext cx="2387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endParaRPr lang="ko-KR" altLang="en-US" sz="13300" dirty="0">
              <a:solidFill>
                <a:schemeClr val="tx2">
                  <a:lumMod val="60000"/>
                  <a:lumOff val="4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418A3F1-8E37-482F-9AFE-E1D5027442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30E4958-296C-49A0-AD8C-E955DFCB7A09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557617-D0CC-443B-98DD-97FA7C777208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err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머신러닝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후보 모델 분산</a:t>
              </a: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194C365-3FA8-4D51-9B32-9BAB13ED1551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816F3F0F-45B4-4615-A225-768153348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501FE7-F623-419B-9483-C382DAE6340B}"/>
              </a:ext>
            </a:extLst>
          </p:cNvPr>
          <p:cNvSpPr txBox="1"/>
          <p:nvPr/>
        </p:nvSpPr>
        <p:spPr>
          <a:xfrm>
            <a:off x="1784350" y="2431176"/>
            <a:ext cx="12573000" cy="41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머신러닝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후보 모델 중 가장 높은 정확도와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Confusion_Matrix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가장 낮은 모델을 선정</a:t>
            </a:r>
          </a:p>
        </p:txBody>
      </p:sp>
      <p:graphicFrame>
        <p:nvGraphicFramePr>
          <p:cNvPr id="29" name="표 14">
            <a:extLst>
              <a:ext uri="{FF2B5EF4-FFF2-40B4-BE49-F238E27FC236}">
                <a16:creationId xmlns:a16="http://schemas.microsoft.com/office/drawing/2014/main" id="{281422A5-A19E-41FB-87E3-D652E69B6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08753"/>
              </p:ext>
            </p:extLst>
          </p:nvPr>
        </p:nvGraphicFramePr>
        <p:xfrm>
          <a:off x="1517539" y="3660918"/>
          <a:ext cx="4564831" cy="43791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  <a:tableStyleId>{5C22544A-7EE6-4342-B048-85BDC9FD1C3A}</a:tableStyleId>
              </a:tblPr>
              <a:tblGrid>
                <a:gridCol w="456483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69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LogisticRegression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70931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30" name="표 14">
            <a:extLst>
              <a:ext uri="{FF2B5EF4-FFF2-40B4-BE49-F238E27FC236}">
                <a16:creationId xmlns:a16="http://schemas.microsoft.com/office/drawing/2014/main" id="{BE0A39C1-3115-4877-8B02-9F1B39F6C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07050"/>
              </p:ext>
            </p:extLst>
          </p:nvPr>
        </p:nvGraphicFramePr>
        <p:xfrm>
          <a:off x="6861584" y="3662104"/>
          <a:ext cx="4564831" cy="436271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  <a:tableStyleId>{5C22544A-7EE6-4342-B048-85BDC9FD1C3A}</a:tableStyleId>
              </a:tblPr>
              <a:tblGrid>
                <a:gridCol w="4564831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429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RandomForest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71980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31" name="표 14">
            <a:extLst>
              <a:ext uri="{FF2B5EF4-FFF2-40B4-BE49-F238E27FC236}">
                <a16:creationId xmlns:a16="http://schemas.microsoft.com/office/drawing/2014/main" id="{EA5520D5-75FF-4CFB-8A78-91DADE528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921600"/>
              </p:ext>
            </p:extLst>
          </p:nvPr>
        </p:nvGraphicFramePr>
        <p:xfrm>
          <a:off x="12205629" y="3660918"/>
          <a:ext cx="4564830" cy="4379139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16000"/>
                    </a:prstClr>
                  </a:outerShdw>
                </a:effectLst>
                <a:tableStyleId>{5C22544A-7EE6-4342-B048-85BDC9FD1C3A}</a:tableStyleId>
              </a:tblPr>
              <a:tblGrid>
                <a:gridCol w="4564830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636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XGBoost</a:t>
                      </a:r>
                      <a:endParaRPr lang="ko-KR" altLang="en-US" sz="2000" dirty="0"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374275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7B44B04-7545-438F-94D2-F252EB555969}"/>
              </a:ext>
            </a:extLst>
          </p:cNvPr>
          <p:cNvSpPr txBox="1"/>
          <p:nvPr/>
        </p:nvSpPr>
        <p:spPr>
          <a:xfrm>
            <a:off x="2120738" y="7983321"/>
            <a:ext cx="2387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“</a:t>
            </a:r>
            <a:endParaRPr lang="ko-KR" altLang="en-US" sz="13300" dirty="0">
              <a:solidFill>
                <a:schemeClr val="tx2">
                  <a:lumMod val="60000"/>
                  <a:lumOff val="40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D2EB96-75EE-4367-B310-452E18DCF6CA}"/>
              </a:ext>
            </a:extLst>
          </p:cNvPr>
          <p:cNvGrpSpPr/>
          <p:nvPr/>
        </p:nvGrpSpPr>
        <p:grpSpPr>
          <a:xfrm>
            <a:off x="3799954" y="8591180"/>
            <a:ext cx="13018878" cy="1127130"/>
            <a:chOff x="3141818" y="8542515"/>
            <a:chExt cx="13018878" cy="11271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6695B-B66A-4201-A614-4C43C41CD644}"/>
                </a:ext>
              </a:extLst>
            </p:cNvPr>
            <p:cNvSpPr txBox="1"/>
            <p:nvPr/>
          </p:nvSpPr>
          <p:spPr>
            <a:xfrm>
              <a:off x="3141818" y="8542515"/>
              <a:ext cx="13018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분산은 </a:t>
              </a:r>
              <a:r>
                <a:rPr lang="ko-KR" altLang="en-US" sz="2400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클 수록 예측성이 낮아지고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분산이 </a:t>
              </a:r>
              <a:r>
                <a:rPr lang="ko-KR" altLang="en-US" sz="2400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낮을수록 예측성은 높아진다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3F262F-BC8C-4B9A-9300-887469A24D34}"/>
                </a:ext>
              </a:extLst>
            </p:cNvPr>
            <p:cNvSpPr txBox="1"/>
            <p:nvPr/>
          </p:nvSpPr>
          <p:spPr>
            <a:xfrm>
              <a:off x="8458200" y="9207980"/>
              <a:ext cx="701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그러므로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4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세 후보 모델의 예측 정확성은 모두 유사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C452EF8-EB8F-4648-889A-5A6B61170B9C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Ⅱ.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개발</a:t>
            </a:r>
            <a:endParaRPr lang="ko-KR" altLang="en-US" sz="2400" dirty="0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653ED19D-D8E4-4980-A9BC-27E084183F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5181600" cy="584775"/>
            <a:chOff x="613793" y="2021192"/>
            <a:chExt cx="51816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6387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머신러닝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후보 모델 선정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9D9F2B-8CA5-4A4A-B92E-6ABE3B4AB119}"/>
              </a:ext>
            </a:extLst>
          </p:cNvPr>
          <p:cNvSpPr txBox="1"/>
          <p:nvPr/>
        </p:nvSpPr>
        <p:spPr>
          <a:xfrm>
            <a:off x="1784350" y="2431176"/>
            <a:ext cx="12573000" cy="41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머신러닝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후보 모델 중 가장 높은 정확도와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Confusion_Matrix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FP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가장 낮은 모델을 선정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314058D7-5924-4FA7-84B4-D01050B6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39" y="3265499"/>
            <a:ext cx="5589057" cy="5839871"/>
          </a:xfrm>
          <a:prstGeom prst="rect">
            <a:avLst/>
          </a:prstGeom>
          <a:noFill/>
          <a:ln w="28575">
            <a:solidFill>
              <a:srgbClr val="0C5773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4" name="표 9">
            <a:extLst>
              <a:ext uri="{FF2B5EF4-FFF2-40B4-BE49-F238E27FC236}">
                <a16:creationId xmlns:a16="http://schemas.microsoft.com/office/drawing/2014/main" id="{C2D9E2C4-DA13-4E4B-8E3B-C12A672CE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00610"/>
              </p:ext>
            </p:extLst>
          </p:nvPr>
        </p:nvGraphicFramePr>
        <p:xfrm>
          <a:off x="7911532" y="3982049"/>
          <a:ext cx="4432869" cy="1530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623">
                  <a:extLst>
                    <a:ext uri="{9D8B030D-6E8A-4147-A177-3AD203B41FA5}">
                      <a16:colId xmlns:a16="http://schemas.microsoft.com/office/drawing/2014/main" val="2007695806"/>
                    </a:ext>
                  </a:extLst>
                </a:gridCol>
                <a:gridCol w="1477623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1477623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6379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True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False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446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True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0.621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490BC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0.379</a:t>
                      </a:r>
                      <a:endParaRPr lang="ko-KR" altLang="en-US" sz="1200" b="1" dirty="0">
                        <a:solidFill>
                          <a:srgbClr val="1490BC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4460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False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0.379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0.621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</a:tbl>
          </a:graphicData>
        </a:graphic>
      </p:graphicFrame>
      <p:graphicFrame>
        <p:nvGraphicFramePr>
          <p:cNvPr id="35" name="표 9">
            <a:extLst>
              <a:ext uri="{FF2B5EF4-FFF2-40B4-BE49-F238E27FC236}">
                <a16:creationId xmlns:a16="http://schemas.microsoft.com/office/drawing/2014/main" id="{5E74947D-A178-463E-AB30-0280C7303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95254"/>
              </p:ext>
            </p:extLst>
          </p:nvPr>
        </p:nvGraphicFramePr>
        <p:xfrm>
          <a:off x="12906941" y="3964302"/>
          <a:ext cx="4323819" cy="1530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1273">
                  <a:extLst>
                    <a:ext uri="{9D8B030D-6E8A-4147-A177-3AD203B41FA5}">
                      <a16:colId xmlns:a16="http://schemas.microsoft.com/office/drawing/2014/main" val="2007695806"/>
                    </a:ext>
                  </a:extLst>
                </a:gridCol>
                <a:gridCol w="1441273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1441273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5100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True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False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True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0.552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490BC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0.448</a:t>
                      </a:r>
                      <a:endParaRPr lang="ko-KR" altLang="en-US" sz="1200" b="1" dirty="0">
                        <a:solidFill>
                          <a:srgbClr val="1490BC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False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0.448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0.552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</a:tbl>
          </a:graphicData>
        </a:graphic>
      </p:graphicFrame>
      <p:graphicFrame>
        <p:nvGraphicFramePr>
          <p:cNvPr id="36" name="표 9">
            <a:extLst>
              <a:ext uri="{FF2B5EF4-FFF2-40B4-BE49-F238E27FC236}">
                <a16:creationId xmlns:a16="http://schemas.microsoft.com/office/drawing/2014/main" id="{D76061DC-54C9-412D-9F47-863507415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089819"/>
              </p:ext>
            </p:extLst>
          </p:nvPr>
        </p:nvGraphicFramePr>
        <p:xfrm>
          <a:off x="7911532" y="6508995"/>
          <a:ext cx="4432869" cy="1530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7623">
                  <a:extLst>
                    <a:ext uri="{9D8B030D-6E8A-4147-A177-3AD203B41FA5}">
                      <a16:colId xmlns:a16="http://schemas.microsoft.com/office/drawing/2014/main" val="2007695806"/>
                    </a:ext>
                  </a:extLst>
                </a:gridCol>
                <a:gridCol w="1477623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1477623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5100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True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False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True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0.632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490BC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0.368</a:t>
                      </a:r>
                      <a:endParaRPr lang="ko-KR" altLang="en-US" sz="1200" b="1" dirty="0">
                        <a:solidFill>
                          <a:srgbClr val="1490BC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False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0.368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0.632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</a:tbl>
          </a:graphicData>
        </a:graphic>
      </p:graphicFrame>
      <p:graphicFrame>
        <p:nvGraphicFramePr>
          <p:cNvPr id="37" name="표 9">
            <a:extLst>
              <a:ext uri="{FF2B5EF4-FFF2-40B4-BE49-F238E27FC236}">
                <a16:creationId xmlns:a16="http://schemas.microsoft.com/office/drawing/2014/main" id="{4E660415-DB37-420E-B75E-6A5203C47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797262"/>
              </p:ext>
            </p:extLst>
          </p:nvPr>
        </p:nvGraphicFramePr>
        <p:xfrm>
          <a:off x="12906942" y="6489942"/>
          <a:ext cx="4323819" cy="1530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1273">
                  <a:extLst>
                    <a:ext uri="{9D8B030D-6E8A-4147-A177-3AD203B41FA5}">
                      <a16:colId xmlns:a16="http://schemas.microsoft.com/office/drawing/2014/main" val="2007695806"/>
                    </a:ext>
                  </a:extLst>
                </a:gridCol>
                <a:gridCol w="1441273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1441273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51003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True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Predict False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True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0.609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490BC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0.391</a:t>
                      </a:r>
                      <a:endParaRPr lang="ko-KR" altLang="en-US" sz="1200" b="1" dirty="0">
                        <a:solidFill>
                          <a:srgbClr val="1490BC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510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Actual False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0.391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0.609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C254B2E5-D782-433F-8231-5C93A43475A1}"/>
              </a:ext>
            </a:extLst>
          </p:cNvPr>
          <p:cNvGrpSpPr/>
          <p:nvPr/>
        </p:nvGrpSpPr>
        <p:grpSpPr>
          <a:xfrm>
            <a:off x="11945336" y="3217387"/>
            <a:ext cx="4636674" cy="562191"/>
            <a:chOff x="12839337" y="4858139"/>
            <a:chExt cx="4636674" cy="5621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74AAF86-CA3B-41E9-8291-C0412F05526E}"/>
                </a:ext>
              </a:extLst>
            </p:cNvPr>
            <p:cNvSpPr txBox="1"/>
            <p:nvPr/>
          </p:nvSpPr>
          <p:spPr>
            <a:xfrm>
              <a:off x="12839337" y="4885320"/>
              <a:ext cx="46366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Decision Tree</a:t>
              </a:r>
              <a:endParaRPr lang="ko-KR" altLang="en-US" sz="27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45" name="Object 10">
              <a:extLst>
                <a:ext uri="{FF2B5EF4-FFF2-40B4-BE49-F238E27FC236}">
                  <a16:creationId xmlns:a16="http://schemas.microsoft.com/office/drawing/2014/main" id="{4E31D76A-4D23-4A98-A059-283EDF617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558941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91DBD77-CE74-4A03-9832-443D70D2EC74}"/>
              </a:ext>
            </a:extLst>
          </p:cNvPr>
          <p:cNvGrpSpPr/>
          <p:nvPr/>
        </p:nvGrpSpPr>
        <p:grpSpPr>
          <a:xfrm>
            <a:off x="6897102" y="3236438"/>
            <a:ext cx="5381827" cy="562191"/>
            <a:chOff x="12839336" y="4858139"/>
            <a:chExt cx="5381827" cy="56219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8DCEF9-E826-42E6-8229-97D66C3C634A}"/>
                </a:ext>
              </a:extLst>
            </p:cNvPr>
            <p:cNvSpPr txBox="1"/>
            <p:nvPr/>
          </p:nvSpPr>
          <p:spPr>
            <a:xfrm>
              <a:off x="12839336" y="4885320"/>
              <a:ext cx="5381827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LogisticRegression</a:t>
              </a:r>
              <a:endParaRPr lang="ko-KR" altLang="en-US" sz="27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48" name="Object 10">
              <a:extLst>
                <a:ext uri="{FF2B5EF4-FFF2-40B4-BE49-F238E27FC236}">
                  <a16:creationId xmlns:a16="http://schemas.microsoft.com/office/drawing/2014/main" id="{80CAB0A1-BB01-44EB-B927-DC17C40A3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558941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CF71626-6838-47C1-B16A-80552972CAD4}"/>
              </a:ext>
            </a:extLst>
          </p:cNvPr>
          <p:cNvGrpSpPr/>
          <p:nvPr/>
        </p:nvGrpSpPr>
        <p:grpSpPr>
          <a:xfrm>
            <a:off x="11945336" y="5749805"/>
            <a:ext cx="3886200" cy="562191"/>
            <a:chOff x="12839337" y="4858139"/>
            <a:chExt cx="3886200" cy="56219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6EE7B9-CD6A-4B75-BB50-C4465F4CF8B1}"/>
                </a:ext>
              </a:extLst>
            </p:cNvPr>
            <p:cNvSpPr txBox="1"/>
            <p:nvPr/>
          </p:nvSpPr>
          <p:spPr>
            <a:xfrm>
              <a:off x="12839337" y="4885320"/>
              <a:ext cx="38862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XGBoost</a:t>
              </a:r>
              <a:endParaRPr lang="ko-KR" altLang="en-US" sz="27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54" name="Object 10">
              <a:extLst>
                <a:ext uri="{FF2B5EF4-FFF2-40B4-BE49-F238E27FC236}">
                  <a16:creationId xmlns:a16="http://schemas.microsoft.com/office/drawing/2014/main" id="{A67B76B8-1543-48A6-9493-5C53FAD3E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558941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9114752-773C-4145-B3A3-D21CCC322A9F}"/>
              </a:ext>
            </a:extLst>
          </p:cNvPr>
          <p:cNvGrpSpPr/>
          <p:nvPr/>
        </p:nvGrpSpPr>
        <p:grpSpPr>
          <a:xfrm>
            <a:off x="6897102" y="5768856"/>
            <a:ext cx="4744604" cy="562191"/>
            <a:chOff x="12839337" y="4858139"/>
            <a:chExt cx="4744604" cy="5621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BA5026-8B5A-4F5B-9B12-FB9BCD81B944}"/>
                </a:ext>
              </a:extLst>
            </p:cNvPr>
            <p:cNvSpPr txBox="1"/>
            <p:nvPr/>
          </p:nvSpPr>
          <p:spPr>
            <a:xfrm>
              <a:off x="12839337" y="4885320"/>
              <a:ext cx="474460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 err="1"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RandomForest</a:t>
              </a:r>
              <a:endParaRPr lang="ko-KR" altLang="en-US" sz="2700" b="1" dirty="0"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57" name="Object 10">
              <a:extLst>
                <a:ext uri="{FF2B5EF4-FFF2-40B4-BE49-F238E27FC236}">
                  <a16:creationId xmlns:a16="http://schemas.microsoft.com/office/drawing/2014/main" id="{5152C9F0-F859-4013-9B45-E340B9434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3558941" y="5034671"/>
              <a:ext cx="562191" cy="209127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E409BB-158E-45AE-B683-0C8BE3E01E24}"/>
              </a:ext>
            </a:extLst>
          </p:cNvPr>
          <p:cNvGrpSpPr/>
          <p:nvPr/>
        </p:nvGrpSpPr>
        <p:grpSpPr>
          <a:xfrm>
            <a:off x="10725088" y="7027046"/>
            <a:ext cx="6723831" cy="1682149"/>
            <a:chOff x="10725088" y="7027046"/>
            <a:chExt cx="6723831" cy="1682149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6AD83AE7-F15B-4E48-BC47-77143CE5D6A7}"/>
                </a:ext>
              </a:extLst>
            </p:cNvPr>
            <p:cNvSpPr/>
            <p:nvPr/>
          </p:nvSpPr>
          <p:spPr>
            <a:xfrm>
              <a:off x="10725088" y="7027046"/>
              <a:ext cx="1833236" cy="502969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EDC6AE5-4568-4E1B-A849-EA71C65E9B4D}"/>
                </a:ext>
              </a:extLst>
            </p:cNvPr>
            <p:cNvGrpSpPr/>
            <p:nvPr/>
          </p:nvGrpSpPr>
          <p:grpSpPr>
            <a:xfrm>
              <a:off x="13182600" y="8339863"/>
              <a:ext cx="4266319" cy="369332"/>
              <a:chOff x="7884182" y="3661398"/>
              <a:chExt cx="4266319" cy="369332"/>
            </a:xfrm>
          </p:grpSpPr>
          <p:pic>
            <p:nvPicPr>
              <p:cNvPr id="60" name="Object 17">
                <a:extLst>
                  <a:ext uri="{FF2B5EF4-FFF2-40B4-BE49-F238E27FC236}">
                    <a16:creationId xmlns:a16="http://schemas.microsoft.com/office/drawing/2014/main" id="{3EDCE5D1-901A-45E4-A32D-D7A9B5B59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7788944" y="3792525"/>
                <a:ext cx="285714" cy="9523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91BE86-FF0C-4EE5-8D45-82CAFC524852}"/>
                  </a:ext>
                </a:extLst>
              </p:cNvPr>
              <p:cNvSpPr txBox="1"/>
              <p:nvPr/>
            </p:nvSpPr>
            <p:spPr>
              <a:xfrm>
                <a:off x="7931801" y="3661398"/>
                <a:ext cx="421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바탕체" panose="02030609000101010101" pitchFamily="17" charset="-127"/>
                    <a:ea typeface="바탕체" panose="02030609000101010101" pitchFamily="17" charset="-127"/>
                    <a:cs typeface="함초롬바탕" panose="02030604000101010101" pitchFamily="18" charset="-127"/>
                  </a:rPr>
                  <a:t>실제 맞지만 틀리게 예측한 값</a:t>
                </a:r>
                <a:r>
                  <a:rPr lang="en-US" altLang="ko-KR" i="1" dirty="0">
                    <a:latin typeface="바탕체" panose="02030609000101010101" pitchFamily="17" charset="-127"/>
                    <a:ea typeface="바탕체" panose="02030609000101010101" pitchFamily="17" charset="-127"/>
                    <a:cs typeface="함초롬바탕" panose="02030604000101010101" pitchFamily="18" charset="-127"/>
                  </a:rPr>
                  <a:t>(FP)</a:t>
                </a:r>
                <a:endParaRPr lang="ko-KR" altLang="en-US" i="1" dirty="0">
                  <a:latin typeface="바탕체" panose="02030609000101010101" pitchFamily="17" charset="-127"/>
                  <a:ea typeface="바탕체" panose="02030609000101010101" pitchFamily="17" charset="-127"/>
                  <a:cs typeface="함초롬바탕" panose="02030604000101010101" pitchFamily="18" charset="-127"/>
                </a:endParaRPr>
              </a:p>
            </p:txBody>
          </p:sp>
        </p:grp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C5DD3114-8B3D-4DD1-A204-B5F61F284DFB}"/>
                </a:ext>
              </a:extLst>
            </p:cNvPr>
            <p:cNvCxnSpPr>
              <a:cxnSpLocks/>
              <a:stCxn id="58" idx="3"/>
              <a:endCxn id="60" idx="2"/>
            </p:cNvCxnSpPr>
            <p:nvPr/>
          </p:nvCxnSpPr>
          <p:spPr>
            <a:xfrm>
              <a:off x="12558324" y="7278531"/>
              <a:ext cx="624276" cy="1240078"/>
            </a:xfrm>
            <a:prstGeom prst="bentConnector3">
              <a:avLst>
                <a:gd name="adj1" fmla="val 36268"/>
              </a:avLst>
            </a:prstGeom>
            <a:ln w="57150">
              <a:solidFill>
                <a:srgbClr val="FF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E882B5-2A48-4A39-B2E1-6D27D0CDC176}"/>
              </a:ext>
            </a:extLst>
          </p:cNvPr>
          <p:cNvGrpSpPr/>
          <p:nvPr/>
        </p:nvGrpSpPr>
        <p:grpSpPr>
          <a:xfrm>
            <a:off x="6230343" y="8164536"/>
            <a:ext cx="11859410" cy="2139047"/>
            <a:chOff x="6230343" y="8164536"/>
            <a:chExt cx="11859410" cy="213904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990596F-260B-4F4E-8C53-14E7DAC59C57}"/>
                </a:ext>
              </a:extLst>
            </p:cNvPr>
            <p:cNvSpPr txBox="1"/>
            <p:nvPr/>
          </p:nvSpPr>
          <p:spPr>
            <a:xfrm>
              <a:off x="7593191" y="9157452"/>
              <a:ext cx="10496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Random-Forest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가 </a:t>
              </a:r>
              <a:r>
                <a:rPr lang="ko-KR" altLang="en-US" sz="24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높은 정확도와 </a:t>
              </a:r>
              <a:r>
                <a:rPr lang="en-US" altLang="ko-KR" sz="24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FP</a:t>
              </a:r>
              <a:r>
                <a:rPr lang="ko-KR" altLang="en-US" sz="2400" b="1" dirty="0">
                  <a:solidFill>
                    <a:srgbClr val="16A2D4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의 확률이 모두 낮은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것으로 결과가 도출</a:t>
              </a:r>
              <a:endParaRPr lang="ko-KR" altLang="en-US" sz="24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C4B9DD-9DA1-4694-BD60-195E63F10691}"/>
                </a:ext>
              </a:extLst>
            </p:cNvPr>
            <p:cNvSpPr txBox="1"/>
            <p:nvPr/>
          </p:nvSpPr>
          <p:spPr>
            <a:xfrm>
              <a:off x="6230343" y="8164536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0D1058-C689-49DC-B822-32F973E407BD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Ⅱ.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개발</a:t>
            </a:r>
            <a:endParaRPr lang="ko-KR" altLang="en-US" sz="2400" dirty="0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3D7752D1-F785-437D-96D1-9E961CEBF7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962400" cy="584775"/>
            <a:chOff x="613793" y="2021192"/>
            <a:chExt cx="3962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3419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Random-Forest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1" name="표 9">
            <a:extLst>
              <a:ext uri="{FF2B5EF4-FFF2-40B4-BE49-F238E27FC236}">
                <a16:creationId xmlns:a16="http://schemas.microsoft.com/office/drawing/2014/main" id="{F0B2F591-59A2-4E3E-A3E7-1FECBF016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206161"/>
              </p:ext>
            </p:extLst>
          </p:nvPr>
        </p:nvGraphicFramePr>
        <p:xfrm>
          <a:off x="2978928" y="2927625"/>
          <a:ext cx="5642576" cy="60712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88612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2253964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변수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중요도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편의점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0.145199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유치원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0.128692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소방서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0.117389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791623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중학교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0.113196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35932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초등학교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0.112609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94653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어린이집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0.101311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33071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지하철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0.100276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267903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전통시장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0.096999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89660"/>
                  </a:ext>
                </a:extLst>
              </a:tr>
              <a:tr h="607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우체국 평균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0.084329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6286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38019E-4F74-4CC3-8577-CF43456A3E5D}"/>
              </a:ext>
            </a:extLst>
          </p:cNvPr>
          <p:cNvGrpSpPr/>
          <p:nvPr/>
        </p:nvGrpSpPr>
        <p:grpSpPr>
          <a:xfrm>
            <a:off x="10439399" y="4455283"/>
            <a:ext cx="7405835" cy="3602873"/>
            <a:chOff x="3437732" y="2400300"/>
            <a:chExt cx="4563268" cy="1905000"/>
          </a:xfrm>
          <a:effectLst>
            <a:outerShdw blurRad="50800" dist="1397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사각형: 잘린 한쪽 모서리 25">
              <a:extLst>
                <a:ext uri="{FF2B5EF4-FFF2-40B4-BE49-F238E27FC236}">
                  <a16:creationId xmlns:a16="http://schemas.microsoft.com/office/drawing/2014/main" id="{1B8F9CB0-BFD2-4219-AC12-918BB679E89C}"/>
                </a:ext>
              </a:extLst>
            </p:cNvPr>
            <p:cNvSpPr/>
            <p:nvPr/>
          </p:nvSpPr>
          <p:spPr>
            <a:xfrm flipV="1">
              <a:off x="3437732" y="2400300"/>
              <a:ext cx="4563268" cy="1905000"/>
            </a:xfrm>
            <a:prstGeom prst="snip1Rect">
              <a:avLst>
                <a:gd name="adj" fmla="val 316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8AFE8C2-FB0D-4681-B69D-3CC0BDFEDF9F}"/>
                </a:ext>
              </a:extLst>
            </p:cNvPr>
            <p:cNvSpPr/>
            <p:nvPr/>
          </p:nvSpPr>
          <p:spPr>
            <a:xfrm rot="18900000">
              <a:off x="6974824" y="3607016"/>
              <a:ext cx="984521" cy="45634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89EB28-03ED-4F36-AD0A-26F0315B3F6B}"/>
              </a:ext>
            </a:extLst>
          </p:cNvPr>
          <p:cNvSpPr txBox="1"/>
          <p:nvPr/>
        </p:nvSpPr>
        <p:spPr>
          <a:xfrm>
            <a:off x="10651764" y="4709576"/>
            <a:ext cx="681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ko-KR" altLang="en-US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신혼부부 임대주택의 가장 중요한 높은 변수 </a:t>
            </a:r>
            <a:r>
              <a:rPr lang="en-US" altLang="ko-KR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</a:t>
            </a:r>
            <a:endParaRPr lang="ko-KR" altLang="en-US" sz="2400" b="1" dirty="0">
              <a:solidFill>
                <a:srgbClr val="0C577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6C3AF-CCD0-4F1A-9895-5B44442A8FFA}"/>
              </a:ext>
            </a:extLst>
          </p:cNvPr>
          <p:cNvSpPr txBox="1"/>
          <p:nvPr/>
        </p:nvSpPr>
        <p:spPr>
          <a:xfrm>
            <a:off x="10834372" y="5425535"/>
            <a:ext cx="341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편의점 평균 거리</a:t>
            </a:r>
            <a:endParaRPr lang="en-US" altLang="ko-KR" sz="2000" i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9AE337-8858-4198-872A-DBB99D2C848D}"/>
              </a:ext>
            </a:extLst>
          </p:cNvPr>
          <p:cNvSpPr txBox="1"/>
          <p:nvPr/>
        </p:nvSpPr>
        <p:spPr>
          <a:xfrm>
            <a:off x="10651764" y="6190769"/>
            <a:ext cx="681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&lt;</a:t>
            </a:r>
            <a:r>
              <a:rPr lang="ko-KR" altLang="en-US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신혼부부 임대주택의 가장 중요도 낮은 변수 </a:t>
            </a:r>
            <a:r>
              <a:rPr lang="en-US" altLang="ko-KR" sz="24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&gt;</a:t>
            </a:r>
            <a:endParaRPr lang="ko-KR" altLang="en-US" sz="2400" b="1" dirty="0">
              <a:solidFill>
                <a:srgbClr val="0C5773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446C3-CEA5-4861-9F00-041CE20FAD22}"/>
              </a:ext>
            </a:extLst>
          </p:cNvPr>
          <p:cNvSpPr txBox="1"/>
          <p:nvPr/>
        </p:nvSpPr>
        <p:spPr>
          <a:xfrm>
            <a:off x="10834372" y="6851718"/>
            <a:ext cx="341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우체국 평균 거리</a:t>
            </a:r>
            <a:endParaRPr lang="en-US" altLang="ko-KR" sz="2000" i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A29677-7914-4DAB-9897-B9CFB0D11D38}"/>
              </a:ext>
            </a:extLst>
          </p:cNvPr>
          <p:cNvGrpSpPr/>
          <p:nvPr/>
        </p:nvGrpSpPr>
        <p:grpSpPr>
          <a:xfrm>
            <a:off x="2743200" y="3467406"/>
            <a:ext cx="8091172" cy="2158184"/>
            <a:chOff x="2743200" y="3467406"/>
            <a:chExt cx="8091172" cy="215818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1105633-F30E-4A13-92B8-07DA0250899E}"/>
                </a:ext>
              </a:extLst>
            </p:cNvPr>
            <p:cNvSpPr/>
            <p:nvPr/>
          </p:nvSpPr>
          <p:spPr>
            <a:xfrm>
              <a:off x="2743200" y="3467406"/>
              <a:ext cx="6096000" cy="790993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40B79B87-C6A2-4B92-8154-F224067A8A64}"/>
                </a:ext>
              </a:extLst>
            </p:cNvPr>
            <p:cNvCxnSpPr>
              <a:cxnSpLocks/>
              <a:stCxn id="22" idx="3"/>
              <a:endCxn id="3" idx="1"/>
            </p:cNvCxnSpPr>
            <p:nvPr/>
          </p:nvCxnSpPr>
          <p:spPr>
            <a:xfrm>
              <a:off x="8839200" y="3862903"/>
              <a:ext cx="1995172" cy="176268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A5CB11-4979-4E57-941E-A5321784CB85}"/>
              </a:ext>
            </a:extLst>
          </p:cNvPr>
          <p:cNvGrpSpPr/>
          <p:nvPr/>
        </p:nvGrpSpPr>
        <p:grpSpPr>
          <a:xfrm>
            <a:off x="2743200" y="7051773"/>
            <a:ext cx="8091172" cy="2052918"/>
            <a:chOff x="2743200" y="7051773"/>
            <a:chExt cx="8091172" cy="205291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BD2BEA1E-8668-4F61-BDDB-426070514927}"/>
                </a:ext>
              </a:extLst>
            </p:cNvPr>
            <p:cNvSpPr/>
            <p:nvPr/>
          </p:nvSpPr>
          <p:spPr>
            <a:xfrm>
              <a:off x="2743200" y="8313698"/>
              <a:ext cx="6096000" cy="790993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20F534A5-B635-445B-97F7-046815EB7E7A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>
            <a:xfrm flipV="1">
              <a:off x="8839200" y="7051773"/>
              <a:ext cx="1995172" cy="165742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8B18140-7C69-4D4B-B638-60F2592F1A22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Ⅱ.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개발</a:t>
            </a:r>
            <a:endParaRPr lang="ko-KR" altLang="en-US" sz="2400" dirty="0"/>
          </a:p>
        </p:txBody>
      </p: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97064485-3E6F-4005-BC10-DAC9E88DA2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7D27C23-F313-400D-AC92-B62FB6BA6D05}"/>
              </a:ext>
            </a:extLst>
          </p:cNvPr>
          <p:cNvSpPr/>
          <p:nvPr/>
        </p:nvSpPr>
        <p:spPr>
          <a:xfrm>
            <a:off x="0" y="3653621"/>
            <a:ext cx="10955882" cy="473794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352800" cy="584775"/>
            <a:chOff x="613793" y="2021192"/>
            <a:chExt cx="33528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2809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예측지역 선정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표 14">
            <a:extLst>
              <a:ext uri="{FF2B5EF4-FFF2-40B4-BE49-F238E27FC236}">
                <a16:creationId xmlns:a16="http://schemas.microsoft.com/office/drawing/2014/main" id="{741D9DEB-1FC0-4A75-AF3D-0C7292961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66463"/>
              </p:ext>
            </p:extLst>
          </p:nvPr>
        </p:nvGraphicFramePr>
        <p:xfrm>
          <a:off x="3217484" y="3017367"/>
          <a:ext cx="4326317" cy="4980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317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84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STEP 1.</a:t>
                      </a:r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군집화 결과</a:t>
                      </a:r>
                    </a:p>
                  </a:txBody>
                  <a:tcPr anchor="ctr"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413563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1" name="표 9">
            <a:extLst>
              <a:ext uri="{FF2B5EF4-FFF2-40B4-BE49-F238E27FC236}">
                <a16:creationId xmlns:a16="http://schemas.microsoft.com/office/drawing/2014/main" id="{B2B895FD-9B32-498B-AB32-ED8FE2B6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79166"/>
              </p:ext>
            </p:extLst>
          </p:nvPr>
        </p:nvGraphicFramePr>
        <p:xfrm>
          <a:off x="11125200" y="3732528"/>
          <a:ext cx="4326317" cy="4229732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rgbClr val="000000">
                      <a:alpha val="43137"/>
                    </a:srgbClr>
                  </a:outerShdw>
                </a:effectLst>
                <a:tableStyleId>{F5AB1C69-6EDB-4FF4-983F-18BD219EF322}</a:tableStyleId>
              </a:tblPr>
              <a:tblGrid>
                <a:gridCol w="3464343">
                  <a:extLst>
                    <a:ext uri="{9D8B030D-6E8A-4147-A177-3AD203B41FA5}">
                      <a16:colId xmlns:a16="http://schemas.microsoft.com/office/drawing/2014/main" val="756390642"/>
                    </a:ext>
                  </a:extLst>
                </a:gridCol>
                <a:gridCol w="861974">
                  <a:extLst>
                    <a:ext uri="{9D8B030D-6E8A-4147-A177-3AD203B41FA5}">
                      <a16:colId xmlns:a16="http://schemas.microsoft.com/office/drawing/2014/main" val="2421440045"/>
                    </a:ext>
                  </a:extLst>
                </a:gridCol>
              </a:tblGrid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주소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Cluster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86215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서초구 양재대로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904926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강남구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자곡로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175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736543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강북구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오현로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791623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도봉구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도봉로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180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83-14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935932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관악구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광신길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94653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강서구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화곡로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63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33071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강서구 공항대로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43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770553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송파구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가락로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8-19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427746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강남구 영동대로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112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46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05653"/>
                  </a:ext>
                </a:extLst>
              </a:tr>
              <a:tr h="3253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서울특별시 송파구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백제고분로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41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길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27-1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267903"/>
                  </a:ext>
                </a:extLst>
              </a:tr>
              <a:tr h="650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</a:p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</a:p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</a:p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</a:p>
                    <a:p>
                      <a:pPr algn="ctr" latinLnBrk="1"/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한컴바탕"/>
                          <a:ea typeface="한컴바탕"/>
                        </a:rPr>
                        <a:t>· 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00889"/>
                  </a:ext>
                </a:extLst>
              </a:tr>
            </a:tbl>
          </a:graphicData>
        </a:graphic>
      </p:graphicFrame>
      <p:sp>
        <p:nvSpPr>
          <p:cNvPr id="22" name="Google Shape;243;ge7a6272204_6_518">
            <a:extLst>
              <a:ext uri="{FF2B5EF4-FFF2-40B4-BE49-F238E27FC236}">
                <a16:creationId xmlns:a16="http://schemas.microsoft.com/office/drawing/2014/main" id="{50D451AC-6A73-4095-A323-0049DF4572FB}"/>
              </a:ext>
            </a:extLst>
          </p:cNvPr>
          <p:cNvSpPr/>
          <p:nvPr/>
        </p:nvSpPr>
        <p:spPr>
          <a:xfrm>
            <a:off x="11125199" y="2981329"/>
            <a:ext cx="4326317" cy="813751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ko-KR" altLang="en-US" sz="20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서울 공공주택 데이터</a:t>
            </a:r>
            <a:endParaRPr sz="2000" b="1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BF1D27-4934-4422-97D4-5D01CBDBFCC2}"/>
              </a:ext>
            </a:extLst>
          </p:cNvPr>
          <p:cNvSpPr txBox="1"/>
          <p:nvPr/>
        </p:nvSpPr>
        <p:spPr>
          <a:xfrm>
            <a:off x="3072059" y="8495886"/>
            <a:ext cx="461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대기입주자 수가 가장 낮은 군집은 </a:t>
            </a:r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2 </a:t>
            </a:r>
            <a:endParaRPr lang="ko-KR" altLang="en-US" sz="2000" i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6" name="Object 17">
            <a:extLst>
              <a:ext uri="{FF2B5EF4-FFF2-40B4-BE49-F238E27FC236}">
                <a16:creationId xmlns:a16="http://schemas.microsoft.com/office/drawing/2014/main" id="{ACE5C00A-1EAD-4A3D-B940-6CD0FBE79E5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2751548" y="8631539"/>
            <a:ext cx="465936" cy="1553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6CC7D6-BE2C-4EF6-A75E-1D1F5EB80EF9}"/>
              </a:ext>
            </a:extLst>
          </p:cNvPr>
          <p:cNvSpPr txBox="1"/>
          <p:nvPr/>
        </p:nvSpPr>
        <p:spPr>
          <a:xfrm>
            <a:off x="11042044" y="8341998"/>
            <a:ext cx="680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군집 중 임의로 주소 하나를 선택하여 구 범위의 주변 공공주택 아파트 데이터 수집</a:t>
            </a:r>
          </a:p>
        </p:txBody>
      </p:sp>
      <p:pic>
        <p:nvPicPr>
          <p:cNvPr id="28" name="Object 17">
            <a:extLst>
              <a:ext uri="{FF2B5EF4-FFF2-40B4-BE49-F238E27FC236}">
                <a16:creationId xmlns:a16="http://schemas.microsoft.com/office/drawing/2014/main" id="{38CE4411-56E7-42E4-85C1-880DFF9583B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0731420" y="8631539"/>
            <a:ext cx="465936" cy="15531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F8B1A96-84DF-40A1-AE96-E5B0777E17E5}"/>
              </a:ext>
            </a:extLst>
          </p:cNvPr>
          <p:cNvGrpSpPr/>
          <p:nvPr/>
        </p:nvGrpSpPr>
        <p:grpSpPr>
          <a:xfrm>
            <a:off x="10214220" y="6104518"/>
            <a:ext cx="6096000" cy="796480"/>
            <a:chOff x="10214220" y="6104518"/>
            <a:chExt cx="6096000" cy="79648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DB6F5B6-DB59-4483-9EBC-AC3CE0EC7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00"/>
            <a:stretch>
              <a:fillRect/>
            </a:stretch>
          </p:blipFill>
          <p:spPr>
            <a:xfrm>
              <a:off x="10383537" y="6104518"/>
              <a:ext cx="5757366" cy="774805"/>
            </a:xfrm>
            <a:custGeom>
              <a:avLst/>
              <a:gdLst>
                <a:gd name="connsiteX0" fmla="*/ 0 w 5757366"/>
                <a:gd name="connsiteY0" fmla="*/ 0 h 774805"/>
                <a:gd name="connsiteX1" fmla="*/ 5755740 w 5757366"/>
                <a:gd name="connsiteY1" fmla="*/ 0 h 774805"/>
                <a:gd name="connsiteX2" fmla="*/ 5757366 w 5757366"/>
                <a:gd name="connsiteY2" fmla="*/ 328 h 774805"/>
                <a:gd name="connsiteX3" fmla="*/ 5757366 w 5757366"/>
                <a:gd name="connsiteY3" fmla="*/ 774805 h 774805"/>
                <a:gd name="connsiteX4" fmla="*/ 0 w 5757366"/>
                <a:gd name="connsiteY4" fmla="*/ 774805 h 77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366" h="774805">
                  <a:moveTo>
                    <a:pt x="0" y="0"/>
                  </a:moveTo>
                  <a:lnTo>
                    <a:pt x="5755740" y="0"/>
                  </a:lnTo>
                  <a:lnTo>
                    <a:pt x="5757366" y="328"/>
                  </a:lnTo>
                  <a:lnTo>
                    <a:pt x="5757366" y="774805"/>
                  </a:lnTo>
                  <a:lnTo>
                    <a:pt x="0" y="774805"/>
                  </a:lnTo>
                  <a:close/>
                </a:path>
              </a:pathLst>
            </a:custGeom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B94096F1-7FB3-4BD8-B2F4-C71C26740D35}"/>
                </a:ext>
              </a:extLst>
            </p:cNvPr>
            <p:cNvSpPr/>
            <p:nvPr/>
          </p:nvSpPr>
          <p:spPr>
            <a:xfrm>
              <a:off x="10214220" y="6110005"/>
              <a:ext cx="6096000" cy="790993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F7C823-BF1A-401A-B7FE-D988F8396135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Ⅱ.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개발</a:t>
            </a:r>
            <a:endParaRPr lang="ko-KR" altLang="en-US" sz="2400" dirty="0"/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3DF9879D-9158-4A16-9487-BA3628F0B6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21D136B-95E4-4EAC-8CAC-D79C35B01742}"/>
              </a:ext>
            </a:extLst>
          </p:cNvPr>
          <p:cNvSpPr/>
          <p:nvPr/>
        </p:nvSpPr>
        <p:spPr>
          <a:xfrm>
            <a:off x="-28576" y="3584386"/>
            <a:ext cx="10925175" cy="473794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4267200" cy="584775"/>
            <a:chOff x="613793" y="2021192"/>
            <a:chExt cx="42672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3724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예측 지역 분석 결과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FCAF12EC-D264-4A5B-9670-81EDB685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83464"/>
              </p:ext>
            </p:extLst>
          </p:nvPr>
        </p:nvGraphicFramePr>
        <p:xfrm>
          <a:off x="2576041" y="2892192"/>
          <a:ext cx="5272560" cy="584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2560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761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기존 송파구 신혼부부 임대주택</a:t>
                      </a:r>
                    </a:p>
                  </a:txBody>
                  <a:tcPr anchor="ctr"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508605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46BD89-D779-4225-A4A5-16903AB77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1987"/>
              </p:ext>
            </p:extLst>
          </p:nvPr>
        </p:nvGraphicFramePr>
        <p:xfrm>
          <a:off x="10134600" y="2892192"/>
          <a:ext cx="5272560" cy="5847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2560">
                  <a:extLst>
                    <a:ext uri="{9D8B030D-6E8A-4147-A177-3AD203B41FA5}">
                      <a16:colId xmlns:a16="http://schemas.microsoft.com/office/drawing/2014/main" val="947905660"/>
                    </a:ext>
                  </a:extLst>
                </a:gridCol>
              </a:tblGrid>
              <a:tr h="761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최적입지</a:t>
                      </a:r>
                      <a:r>
                        <a:rPr lang="en-US" altLang="ko-KR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] </a:t>
                      </a:r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송파구 공공주택 입지 예측</a:t>
                      </a:r>
                    </a:p>
                  </a:txBody>
                  <a:tcPr anchor="ctr"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803077"/>
                  </a:ext>
                </a:extLst>
              </a:tr>
              <a:tr h="508605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anchor="ctr"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0476157"/>
                  </a:ext>
                </a:extLst>
              </a:tr>
            </a:tbl>
          </a:graphicData>
        </a:graphic>
      </p:graphicFrame>
      <p:graphicFrame>
        <p:nvGraphicFramePr>
          <p:cNvPr id="21" name="표 16">
            <a:extLst>
              <a:ext uri="{FF2B5EF4-FFF2-40B4-BE49-F238E27FC236}">
                <a16:creationId xmlns:a16="http://schemas.microsoft.com/office/drawing/2014/main" id="{7C0366F4-9536-4F04-A5DA-E4A47E3E0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15750"/>
              </p:ext>
            </p:extLst>
          </p:nvPr>
        </p:nvGraphicFramePr>
        <p:xfrm>
          <a:off x="4761" y="8379474"/>
          <a:ext cx="3733800" cy="1907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481">
                  <a:extLst>
                    <a:ext uri="{9D8B030D-6E8A-4147-A177-3AD203B41FA5}">
                      <a16:colId xmlns:a16="http://schemas.microsoft.com/office/drawing/2014/main" val="2078162517"/>
                    </a:ext>
                  </a:extLst>
                </a:gridCol>
                <a:gridCol w="2432319">
                  <a:extLst>
                    <a:ext uri="{9D8B030D-6E8A-4147-A177-3AD203B41FA5}">
                      <a16:colId xmlns:a16="http://schemas.microsoft.com/office/drawing/2014/main" val="3218560941"/>
                    </a:ext>
                  </a:extLst>
                </a:gridCol>
              </a:tblGrid>
              <a:tr h="563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색깔</a:t>
                      </a:r>
                    </a:p>
                  </a:txBody>
                  <a:tcPr anchor="ctr">
                    <a:solidFill>
                      <a:srgbClr val="0C577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의미</a:t>
                      </a:r>
                    </a:p>
                  </a:txBody>
                  <a:tcPr anchor="ctr">
                    <a:solidFill>
                      <a:srgbClr val="0C57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25030"/>
                  </a:ext>
                </a:extLst>
              </a:tr>
              <a:tr h="672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초록색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기존 임대주택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184432"/>
                  </a:ext>
                </a:extLst>
              </a:tr>
              <a:tr h="672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한컴산뜻돋움" panose="02000000000000000000" pitchFamily="2" charset="-127"/>
                          <a:ea typeface="한컴산뜻돋움" panose="02000000000000000000" pitchFamily="2" charset="-127"/>
                          <a:cs typeface="함초롬바탕" panose="02030604000101010101" pitchFamily="18" charset="-127"/>
                        </a:rPr>
                        <a:t>검은색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임대주택 최적입지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901668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DE41E0B-D6C0-4500-AE13-7230708B256B}"/>
              </a:ext>
            </a:extLst>
          </p:cNvPr>
          <p:cNvGrpSpPr/>
          <p:nvPr/>
        </p:nvGrpSpPr>
        <p:grpSpPr>
          <a:xfrm>
            <a:off x="6547245" y="8588559"/>
            <a:ext cx="8698708" cy="2139047"/>
            <a:chOff x="5285904" y="8527214"/>
            <a:chExt cx="8698708" cy="21390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3BC869-C3E0-4F74-BC58-7B34BE864EF4}"/>
                </a:ext>
              </a:extLst>
            </p:cNvPr>
            <p:cNvSpPr txBox="1"/>
            <p:nvPr/>
          </p:nvSpPr>
          <p:spPr>
            <a:xfrm>
              <a:off x="5285904" y="8527214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448D1FC-2C5E-4C95-8F41-F30868DC312F}"/>
                </a:ext>
              </a:extLst>
            </p:cNvPr>
            <p:cNvGrpSpPr/>
            <p:nvPr/>
          </p:nvGrpSpPr>
          <p:grpSpPr>
            <a:xfrm>
              <a:off x="6921823" y="9139907"/>
              <a:ext cx="7062789" cy="957842"/>
              <a:chOff x="3141818" y="8542515"/>
              <a:chExt cx="7062789" cy="95784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D68584-9976-497E-A802-AE4CF802C79C}"/>
                  </a:ext>
                </a:extLst>
              </p:cNvPr>
              <p:cNvSpPr txBox="1"/>
              <p:nvPr/>
            </p:nvSpPr>
            <p:spPr>
              <a:xfrm>
                <a:off x="3141818" y="8542515"/>
                <a:ext cx="70627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예측 결과 </a:t>
                </a:r>
                <a:r>
                  <a:rPr lang="en-US" altLang="ko-KR" sz="24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1(</a:t>
                </a:r>
                <a:r>
                  <a:rPr lang="ko-KR" altLang="en-US" sz="24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좋음</a:t>
                </a:r>
                <a:r>
                  <a:rPr lang="en-US" altLang="ko-KR" sz="24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), 2(</a:t>
                </a:r>
                <a:r>
                  <a:rPr lang="ko-KR" altLang="en-US" sz="24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부적합</a:t>
                </a:r>
                <a:r>
                  <a:rPr lang="en-US" altLang="ko-KR" sz="24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) </a:t>
                </a:r>
                <a:r>
                  <a:rPr lang="ko-KR" altLang="en-US" sz="2400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결과가 도출</a:t>
                </a:r>
                <a:endParaRPr lang="ko-KR" altLang="en-US" sz="24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5F3037-F30B-49C8-94DF-D0610E8D61E3}"/>
                  </a:ext>
                </a:extLst>
              </p:cNvPr>
              <p:cNvSpPr txBox="1"/>
              <p:nvPr/>
            </p:nvSpPr>
            <p:spPr>
              <a:xfrm>
                <a:off x="6218396" y="9038692"/>
                <a:ext cx="3986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rgbClr val="16A2D4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그 중 </a:t>
                </a:r>
                <a:r>
                  <a:rPr lang="en-US" altLang="ko-KR" sz="2400" b="1" dirty="0">
                    <a:solidFill>
                      <a:srgbClr val="16A2D4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1</a:t>
                </a:r>
                <a:r>
                  <a:rPr lang="ko-KR" altLang="en-US" sz="2400" b="1" dirty="0">
                    <a:solidFill>
                      <a:srgbClr val="16A2D4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인 공공주택을 출력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E2609C3-84E1-4DF5-8BBA-39BD1C597E83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Ⅱ.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개발</a:t>
            </a:r>
            <a:endParaRPr lang="ko-KR" altLang="en-US" sz="2400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5C41533B-ECCA-4ED3-B1B8-41EEED5309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2DEEF2D-6550-4FA6-A5DE-7698710EED6A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6FF54D-FFF9-4E9A-8BC8-6800D8F2A3FC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선정 배경</a:t>
              </a:r>
              <a:endPara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5021B3-053B-46BC-BD51-29A0E6A0C309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  <a:endParaRPr lang="ko-KR" altLang="en-US" sz="2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0C22E9-146F-454B-A3A9-3BB09E58326F}"/>
              </a:ext>
            </a:extLst>
          </p:cNvPr>
          <p:cNvGrpSpPr/>
          <p:nvPr/>
        </p:nvGrpSpPr>
        <p:grpSpPr>
          <a:xfrm>
            <a:off x="762000" y="1846402"/>
            <a:ext cx="13100615" cy="1056990"/>
            <a:chOff x="1784350" y="4645037"/>
            <a:chExt cx="13100615" cy="10569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A0C2CB2-5417-4CB4-952F-BA9246A4B4A6}"/>
                </a:ext>
              </a:extLst>
            </p:cNvPr>
            <p:cNvGrpSpPr/>
            <p:nvPr/>
          </p:nvGrpSpPr>
          <p:grpSpPr>
            <a:xfrm>
              <a:off x="1784350" y="4645037"/>
              <a:ext cx="8012047" cy="646331"/>
              <a:chOff x="613793" y="2021193"/>
              <a:chExt cx="8012047" cy="6463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DDC70-4713-4C33-B2DC-F5B478204503}"/>
                  </a:ext>
                </a:extLst>
              </p:cNvPr>
              <p:cNvSpPr txBox="1"/>
              <p:nvPr/>
            </p:nvSpPr>
            <p:spPr>
              <a:xfrm>
                <a:off x="777240" y="2021193"/>
                <a:ext cx="7848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서울시 신혼부부 공공주택 입지선정</a:t>
                </a:r>
              </a:p>
            </p:txBody>
          </p:sp>
          <p:grpSp>
            <p:nvGrpSpPr>
              <p:cNvPr id="13" name="그룹 1003">
                <a:extLst>
                  <a:ext uri="{FF2B5EF4-FFF2-40B4-BE49-F238E27FC236}">
                    <a16:creationId xmlns:a16="http://schemas.microsoft.com/office/drawing/2014/main" id="{ECF57314-0A4A-4D2E-9E37-0ABE6C546C18}"/>
                  </a:ext>
                </a:extLst>
              </p:cNvPr>
              <p:cNvGrpSpPr/>
              <p:nvPr/>
            </p:nvGrpSpPr>
            <p:grpSpPr>
              <a:xfrm>
                <a:off x="613793" y="2287215"/>
                <a:ext cx="542855" cy="114286"/>
                <a:chOff x="604743" y="2135545"/>
                <a:chExt cx="542855" cy="114286"/>
              </a:xfrm>
            </p:grpSpPr>
            <p:pic>
              <p:nvPicPr>
                <p:cNvPr id="14" name="Object 10">
                  <a:extLst>
                    <a:ext uri="{FF2B5EF4-FFF2-40B4-BE49-F238E27FC236}">
                      <a16:creationId xmlns:a16="http://schemas.microsoft.com/office/drawing/2014/main" id="{72C2D50A-E713-4BDD-81B8-06F731AA3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04743" y="2135545"/>
                  <a:ext cx="542855" cy="114286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288B93-F7A7-48B4-9544-BC59A6DCE2CB}"/>
                </a:ext>
              </a:extLst>
            </p:cNvPr>
            <p:cNvSpPr txBox="1"/>
            <p:nvPr/>
          </p:nvSpPr>
          <p:spPr>
            <a:xfrm>
              <a:off x="2311965" y="5291367"/>
              <a:ext cx="12573000" cy="410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에코세대의 신혼주택 선정 시 고려사항을 기준으로 인기있는 신혼부부 공공주택 입지 선정을 제안합니다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B3687B3-12C5-4F0E-89C2-A380850099D6}"/>
              </a:ext>
            </a:extLst>
          </p:cNvPr>
          <p:cNvGrpSpPr/>
          <p:nvPr/>
        </p:nvGrpSpPr>
        <p:grpSpPr>
          <a:xfrm>
            <a:off x="2279377" y="2806070"/>
            <a:ext cx="5075867" cy="1666875"/>
            <a:chOff x="2279377" y="3207568"/>
            <a:chExt cx="5075867" cy="1666875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D20D3E1F-DE6D-4D6F-9726-36D3E47EE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3897" y="3207568"/>
              <a:ext cx="4076700" cy="1666875"/>
            </a:xfrm>
            <a:prstGeom prst="rect">
              <a:avLst/>
            </a:prstGeom>
            <a:noFill/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9D68DA-06A1-49C9-A053-21CE97ECA8B0}"/>
                </a:ext>
              </a:extLst>
            </p:cNvPr>
            <p:cNvGrpSpPr/>
            <p:nvPr/>
          </p:nvGrpSpPr>
          <p:grpSpPr>
            <a:xfrm>
              <a:off x="2279377" y="3591726"/>
              <a:ext cx="5075867" cy="689400"/>
              <a:chOff x="2279377" y="3591726"/>
              <a:chExt cx="5075867" cy="68940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4E2F4-E801-4B5F-91A9-6BB36B144D86}"/>
                  </a:ext>
                </a:extLst>
              </p:cNvPr>
              <p:cNvSpPr txBox="1"/>
              <p:nvPr/>
            </p:nvSpPr>
            <p:spPr>
              <a:xfrm>
                <a:off x="2630844" y="3775137"/>
                <a:ext cx="472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Q1. 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왜 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‘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신혼부부 공공주택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’ 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인가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42771C4-97F4-4E59-875B-DB1FE0C07311}"/>
                  </a:ext>
                </a:extLst>
              </p:cNvPr>
              <p:cNvGrpSpPr/>
              <p:nvPr/>
            </p:nvGrpSpPr>
            <p:grpSpPr>
              <a:xfrm>
                <a:off x="2279377" y="3591726"/>
                <a:ext cx="4826880" cy="689400"/>
                <a:chOff x="2279377" y="3591726"/>
                <a:chExt cx="4826880" cy="689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30" name="잉크 29">
                      <a:extLst>
                        <a:ext uri="{FF2B5EF4-FFF2-40B4-BE49-F238E27FC236}">
                          <a16:creationId xmlns:a16="http://schemas.microsoft.com/office/drawing/2014/main" id="{0590E598-A2B4-4AF4-BA27-52E5B123BB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9457" y="4250886"/>
                    <a:ext cx="4276800" cy="30240"/>
                  </p14:xfrm>
                </p:contentPart>
              </mc:Choice>
              <mc:Fallback xmlns="">
                <p:pic>
                  <p:nvPicPr>
                    <p:cNvPr id="30" name="잉크 29">
                      <a:extLst>
                        <a:ext uri="{FF2B5EF4-FFF2-40B4-BE49-F238E27FC236}">
                          <a16:creationId xmlns:a16="http://schemas.microsoft.com/office/drawing/2014/main" id="{0590E598-A2B4-4AF4-BA27-52E5B123BBD3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811817" y="4233246"/>
                      <a:ext cx="431244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A6B8F1FE-B5A6-4C4C-9CD2-1D2BDFF68C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9377" y="3591726"/>
                    <a:ext cx="434520" cy="44928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A6B8F1FE-B5A6-4C4C-9CD2-1D2BDFF68C3B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261377" y="3573726"/>
                      <a:ext cx="47016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C3929BC-5947-4501-BC33-B4E981F1BD38}"/>
              </a:ext>
            </a:extLst>
          </p:cNvPr>
          <p:cNvGrpSpPr/>
          <p:nvPr/>
        </p:nvGrpSpPr>
        <p:grpSpPr>
          <a:xfrm>
            <a:off x="2713897" y="4487029"/>
            <a:ext cx="13056195" cy="2476190"/>
            <a:chOff x="2586447" y="4692848"/>
            <a:chExt cx="13056195" cy="247619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8A3FE941-8A95-4042-96BD-150978C06771}"/>
                </a:ext>
              </a:extLst>
            </p:cNvPr>
            <p:cNvGrpSpPr/>
            <p:nvPr/>
          </p:nvGrpSpPr>
          <p:grpSpPr>
            <a:xfrm>
              <a:off x="2586447" y="4692848"/>
              <a:ext cx="13056195" cy="2476190"/>
              <a:chOff x="2322437" y="4512999"/>
              <a:chExt cx="13056195" cy="2476190"/>
            </a:xfrm>
          </p:grpSpPr>
          <p:pic>
            <p:nvPicPr>
              <p:cNvPr id="60" name="그림 59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796038C8-91A0-4B2D-9C0B-CD216E77C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37" y="4512999"/>
                <a:ext cx="4877223" cy="2463476"/>
              </a:xfrm>
              <a:prstGeom prst="rect">
                <a:avLst/>
              </a:prstGeom>
              <a:ln w="28575">
                <a:solidFill>
                  <a:srgbClr val="0C5773"/>
                </a:solidFill>
              </a:ln>
            </p:spPr>
          </p:pic>
          <p:grpSp>
            <p:nvGrpSpPr>
              <p:cNvPr id="61" name="그룹 1004">
                <a:extLst>
                  <a:ext uri="{FF2B5EF4-FFF2-40B4-BE49-F238E27FC236}">
                    <a16:creationId xmlns:a16="http://schemas.microsoft.com/office/drawing/2014/main" id="{9605BD69-955D-4271-8320-3CBE8AB4A2F9}"/>
                  </a:ext>
                </a:extLst>
              </p:cNvPr>
              <p:cNvGrpSpPr/>
              <p:nvPr/>
            </p:nvGrpSpPr>
            <p:grpSpPr>
              <a:xfrm>
                <a:off x="7273811" y="4512999"/>
                <a:ext cx="8104821" cy="2476190"/>
                <a:chOff x="1028571" y="4400000"/>
                <a:chExt cx="8104821" cy="2476190"/>
              </a:xfrm>
            </p:grpSpPr>
            <p:pic>
              <p:nvPicPr>
                <p:cNvPr id="66" name="Object 13">
                  <a:extLst>
                    <a:ext uri="{FF2B5EF4-FFF2-40B4-BE49-F238E27FC236}">
                      <a16:creationId xmlns:a16="http://schemas.microsoft.com/office/drawing/2014/main" id="{5F993D5A-AE3F-4891-9106-8A3129C2C0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28571" y="4400000"/>
                  <a:ext cx="8104821" cy="2476190"/>
                </a:xfrm>
                <a:prstGeom prst="rect">
                  <a:avLst/>
                </a:prstGeom>
              </p:spPr>
            </p:pic>
          </p:grpSp>
          <p:pic>
            <p:nvPicPr>
              <p:cNvPr id="62" name="Object 28">
                <a:extLst>
                  <a:ext uri="{FF2B5EF4-FFF2-40B4-BE49-F238E27FC236}">
                    <a16:creationId xmlns:a16="http://schemas.microsoft.com/office/drawing/2014/main" id="{F700C293-4820-4F63-A9D0-999ABC282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58571" y="4551080"/>
                <a:ext cx="1336068" cy="1206319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CB38EA-62C6-4480-8A4A-F53774FDCACE}"/>
                  </a:ext>
                </a:extLst>
              </p:cNvPr>
              <p:cNvSpPr txBox="1"/>
              <p:nvPr/>
            </p:nvSpPr>
            <p:spPr>
              <a:xfrm>
                <a:off x="8544921" y="4912667"/>
                <a:ext cx="55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30303"/>
                    </a:solidFill>
                  </a:rPr>
                  <a:t>&lt; </a:t>
                </a:r>
                <a:r>
                  <a:rPr lang="ko-KR" altLang="en-US" sz="2400" b="1" dirty="0">
                    <a:solidFill>
                      <a:srgbClr val="030303"/>
                    </a:solidFill>
                  </a:rPr>
                  <a:t>서울 주요 지역 행복주택 </a:t>
                </a:r>
                <a:r>
                  <a:rPr lang="ko-KR" altLang="en-US" sz="2400" b="1" dirty="0">
                    <a:solidFill>
                      <a:srgbClr val="0C5773"/>
                    </a:solidFill>
                  </a:rPr>
                  <a:t>경쟁률 현황 </a:t>
                </a:r>
                <a:r>
                  <a:rPr lang="en-US" altLang="ko-KR" sz="2400" b="1" dirty="0">
                    <a:solidFill>
                      <a:srgbClr val="030303"/>
                    </a:solidFill>
                  </a:rPr>
                  <a:t>&gt;</a:t>
                </a:r>
                <a:endParaRPr lang="ko-KR" altLang="en-US" sz="2400" b="1" dirty="0">
                  <a:solidFill>
                    <a:srgbClr val="030303"/>
                  </a:solidFill>
                </a:endParaRPr>
              </a:p>
            </p:txBody>
          </p:sp>
          <p:grpSp>
            <p:nvGrpSpPr>
              <p:cNvPr id="64" name="그룹 1007">
                <a:extLst>
                  <a:ext uri="{FF2B5EF4-FFF2-40B4-BE49-F238E27FC236}">
                    <a16:creationId xmlns:a16="http://schemas.microsoft.com/office/drawing/2014/main" id="{44CC26A2-5C82-41A8-BC60-73BB5A59B942}"/>
                  </a:ext>
                </a:extLst>
              </p:cNvPr>
              <p:cNvGrpSpPr/>
              <p:nvPr/>
            </p:nvGrpSpPr>
            <p:grpSpPr>
              <a:xfrm>
                <a:off x="7638470" y="5621137"/>
                <a:ext cx="690335" cy="553098"/>
                <a:chOff x="2125797" y="5763162"/>
                <a:chExt cx="690335" cy="553098"/>
              </a:xfrm>
            </p:grpSpPr>
            <p:pic>
              <p:nvPicPr>
                <p:cNvPr id="65" name="Object 26">
                  <a:extLst>
                    <a:ext uri="{FF2B5EF4-FFF2-40B4-BE49-F238E27FC236}">
                      <a16:creationId xmlns:a16="http://schemas.microsoft.com/office/drawing/2014/main" id="{1A41E877-3BC0-446B-80D5-ED0F419AB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25797" y="5763162"/>
                  <a:ext cx="690335" cy="553098"/>
                </a:xfrm>
                <a:prstGeom prst="rect">
                  <a:avLst/>
                </a:prstGeom>
              </p:spPr>
            </p:pic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BCBF58-1983-4AB8-BD4D-2B8090B3BBCE}"/>
                </a:ext>
              </a:extLst>
            </p:cNvPr>
            <p:cNvSpPr txBox="1"/>
            <p:nvPr/>
          </p:nvSpPr>
          <p:spPr>
            <a:xfrm>
              <a:off x="8917560" y="5662036"/>
              <a:ext cx="4851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높은 경쟁률로 인해 공공 주택의 소비량이 급증 한다는 것을 알 수 있음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높은 소비의 따라 공급을 높일 필요성이 있음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6C39F4D-C661-4285-BC3C-D850E4D9F53D}"/>
              </a:ext>
            </a:extLst>
          </p:cNvPr>
          <p:cNvGrpSpPr/>
          <p:nvPr/>
        </p:nvGrpSpPr>
        <p:grpSpPr>
          <a:xfrm>
            <a:off x="2713897" y="7036301"/>
            <a:ext cx="13056195" cy="2476190"/>
            <a:chOff x="2586447" y="7242120"/>
            <a:chExt cx="13056195" cy="2476190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3FF748-D72E-4492-BA72-C7FFAAFB8D21}"/>
                </a:ext>
              </a:extLst>
            </p:cNvPr>
            <p:cNvGrpSpPr/>
            <p:nvPr/>
          </p:nvGrpSpPr>
          <p:grpSpPr>
            <a:xfrm>
              <a:off x="2586447" y="7242120"/>
              <a:ext cx="13056195" cy="2476190"/>
              <a:chOff x="2322437" y="7259361"/>
              <a:chExt cx="13056195" cy="2476190"/>
            </a:xfrm>
          </p:grpSpPr>
          <p:pic>
            <p:nvPicPr>
              <p:cNvPr id="70" name="그림 6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3A665507-A447-4CB0-9EC6-D33E3F874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37" y="7259361"/>
                <a:ext cx="4877223" cy="2476189"/>
              </a:xfrm>
              <a:prstGeom prst="rect">
                <a:avLst/>
              </a:prstGeom>
              <a:ln w="28575">
                <a:solidFill>
                  <a:srgbClr val="0C5773"/>
                </a:solidFill>
              </a:ln>
            </p:spPr>
          </p:pic>
          <p:grpSp>
            <p:nvGrpSpPr>
              <p:cNvPr id="71" name="그룹 1005">
                <a:extLst>
                  <a:ext uri="{FF2B5EF4-FFF2-40B4-BE49-F238E27FC236}">
                    <a16:creationId xmlns:a16="http://schemas.microsoft.com/office/drawing/2014/main" id="{513DABC0-350D-485B-BF2B-73642B2EC520}"/>
                  </a:ext>
                </a:extLst>
              </p:cNvPr>
              <p:cNvGrpSpPr/>
              <p:nvPr/>
            </p:nvGrpSpPr>
            <p:grpSpPr>
              <a:xfrm>
                <a:off x="7273811" y="7259361"/>
                <a:ext cx="8104821" cy="2476190"/>
                <a:chOff x="1038036" y="6952381"/>
                <a:chExt cx="8104821" cy="2476190"/>
              </a:xfrm>
            </p:grpSpPr>
            <p:pic>
              <p:nvPicPr>
                <p:cNvPr id="76" name="Object 17">
                  <a:extLst>
                    <a:ext uri="{FF2B5EF4-FFF2-40B4-BE49-F238E27FC236}">
                      <a16:creationId xmlns:a16="http://schemas.microsoft.com/office/drawing/2014/main" id="{21095A1C-738B-4208-8AA9-97F205A8F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38036" y="6952381"/>
                  <a:ext cx="8104821" cy="2476190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35">
                <a:extLst>
                  <a:ext uri="{FF2B5EF4-FFF2-40B4-BE49-F238E27FC236}">
                    <a16:creationId xmlns:a16="http://schemas.microsoft.com/office/drawing/2014/main" id="{3050FF5B-5A18-4EC7-8B5E-CA2AE5EF9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258571" y="7281621"/>
                <a:ext cx="1396041" cy="1215833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DAD30A-87A7-4B78-B506-DE50F0BD2A6E}"/>
                  </a:ext>
                </a:extLst>
              </p:cNvPr>
              <p:cNvSpPr txBox="1"/>
              <p:nvPr/>
            </p:nvSpPr>
            <p:spPr>
              <a:xfrm>
                <a:off x="8544920" y="7658704"/>
                <a:ext cx="6466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30303"/>
                    </a:solidFill>
                  </a:rPr>
                  <a:t>&lt; </a:t>
                </a:r>
                <a:r>
                  <a:rPr lang="ko-KR" altLang="en-US" sz="2400" b="1" dirty="0">
                    <a:solidFill>
                      <a:srgbClr val="030303"/>
                    </a:solidFill>
                  </a:rPr>
                  <a:t>정부의 청년</a:t>
                </a:r>
                <a:r>
                  <a:rPr lang="en-US" altLang="ko-KR" sz="2400" b="1" dirty="0">
                    <a:solidFill>
                      <a:srgbClr val="030303"/>
                    </a:solidFill>
                  </a:rPr>
                  <a:t>, </a:t>
                </a:r>
                <a:r>
                  <a:rPr lang="ko-KR" altLang="en-US" sz="2400" b="1" dirty="0">
                    <a:solidFill>
                      <a:srgbClr val="030303"/>
                    </a:solidFill>
                  </a:rPr>
                  <a:t>신혼부부 주요 </a:t>
                </a:r>
                <a:r>
                  <a:rPr lang="ko-KR" altLang="en-US" sz="2400" b="1" dirty="0">
                    <a:solidFill>
                      <a:srgbClr val="0C5773"/>
                    </a:solidFill>
                  </a:rPr>
                  <a:t> 주거 지원 정책 </a:t>
                </a:r>
                <a:r>
                  <a:rPr lang="en-US" altLang="ko-KR" sz="2400" b="1" dirty="0">
                    <a:solidFill>
                      <a:srgbClr val="030303"/>
                    </a:solidFill>
                  </a:rPr>
                  <a:t>&gt;</a:t>
                </a:r>
                <a:endParaRPr lang="ko-KR" altLang="en-US" sz="2400" b="1" dirty="0">
                  <a:solidFill>
                    <a:srgbClr val="030303"/>
                  </a:solidFill>
                </a:endParaRPr>
              </a:p>
            </p:txBody>
          </p:sp>
          <p:grpSp>
            <p:nvGrpSpPr>
              <p:cNvPr id="74" name="그룹 1007">
                <a:extLst>
                  <a:ext uri="{FF2B5EF4-FFF2-40B4-BE49-F238E27FC236}">
                    <a16:creationId xmlns:a16="http://schemas.microsoft.com/office/drawing/2014/main" id="{AC686F72-2A21-4DC0-B253-270D92146F02}"/>
                  </a:ext>
                </a:extLst>
              </p:cNvPr>
              <p:cNvGrpSpPr/>
              <p:nvPr/>
            </p:nvGrpSpPr>
            <p:grpSpPr>
              <a:xfrm>
                <a:off x="7638470" y="8400402"/>
                <a:ext cx="690335" cy="553098"/>
                <a:chOff x="2125797" y="5763162"/>
                <a:chExt cx="690335" cy="553098"/>
              </a:xfrm>
            </p:grpSpPr>
            <p:pic>
              <p:nvPicPr>
                <p:cNvPr id="75" name="Object 26">
                  <a:extLst>
                    <a:ext uri="{FF2B5EF4-FFF2-40B4-BE49-F238E27FC236}">
                      <a16:creationId xmlns:a16="http://schemas.microsoft.com/office/drawing/2014/main" id="{1ED6C29C-E3E8-4310-BF00-48538BDC3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25797" y="5763162"/>
                  <a:ext cx="690335" cy="553098"/>
                </a:xfrm>
                <a:prstGeom prst="rect">
                  <a:avLst/>
                </a:prstGeom>
              </p:spPr>
            </p:pic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626B262-45E6-4DFD-B7F8-A61A56E388A9}"/>
                </a:ext>
              </a:extLst>
            </p:cNvPr>
            <p:cNvSpPr txBox="1"/>
            <p:nvPr/>
          </p:nvSpPr>
          <p:spPr>
            <a:xfrm>
              <a:off x="8917560" y="8244211"/>
              <a:ext cx="48512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정부에서 공공주택의 공급을 늘릴 예정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공공주택의 관련된 정책을 대폭 확산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26A45CC8-0312-435C-9F5E-D1A1950226A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49B134EE-6FB8-4C5C-9287-C02999E04E9D}"/>
              </a:ext>
            </a:extLst>
          </p:cNvPr>
          <p:cNvSpPr/>
          <p:nvPr/>
        </p:nvSpPr>
        <p:spPr>
          <a:xfrm flipH="1">
            <a:off x="8381999" y="6775382"/>
            <a:ext cx="8245895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EF8C1DCD-B93F-4D57-A96B-1E3A945FABCF}"/>
              </a:ext>
            </a:extLst>
          </p:cNvPr>
          <p:cNvSpPr/>
          <p:nvPr/>
        </p:nvSpPr>
        <p:spPr>
          <a:xfrm>
            <a:off x="11414192" y="4610099"/>
            <a:ext cx="4733488" cy="445967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5328A2A1-8C22-49C4-B426-62B76329A849}"/>
              </a:ext>
            </a:extLst>
          </p:cNvPr>
          <p:cNvSpPr/>
          <p:nvPr/>
        </p:nvSpPr>
        <p:spPr>
          <a:xfrm>
            <a:off x="1928812" y="4655726"/>
            <a:ext cx="8967787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5E3179D-7D32-44D0-ABAF-2D9713C405AF}"/>
              </a:ext>
            </a:extLst>
          </p:cNvPr>
          <p:cNvSpPr/>
          <p:nvPr/>
        </p:nvSpPr>
        <p:spPr>
          <a:xfrm>
            <a:off x="1905001" y="3968143"/>
            <a:ext cx="14760272" cy="5442557"/>
          </a:xfrm>
          <a:prstGeom prst="roundRect">
            <a:avLst/>
          </a:prstGeom>
          <a:noFill/>
          <a:ln w="57150">
            <a:solidFill>
              <a:srgbClr val="FFC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8F33A0-3486-4BC7-98B7-1E2B46A21809}"/>
              </a:ext>
            </a:extLst>
          </p:cNvPr>
          <p:cNvSpPr/>
          <p:nvPr/>
        </p:nvSpPr>
        <p:spPr>
          <a:xfrm>
            <a:off x="960024" y="3066674"/>
            <a:ext cx="16546926" cy="6821682"/>
          </a:xfrm>
          <a:prstGeom prst="roundRect">
            <a:avLst/>
          </a:prstGeom>
          <a:noFill/>
          <a:ln w="57150">
            <a:solidFill>
              <a:srgbClr val="FFC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Ⅲ.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서비스 개발 및 배포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02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본론</a:t>
              </a:r>
              <a:endParaRPr lang="ko-KR" altLang="en-US" sz="2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505200" cy="584775"/>
            <a:chOff x="613793" y="2021192"/>
            <a:chExt cx="35052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2962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개발 환경 세팅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1" name="Google Shape;242;ge7a6272204_6_518">
            <a:extLst>
              <a:ext uri="{FF2B5EF4-FFF2-40B4-BE49-F238E27FC236}">
                <a16:creationId xmlns:a16="http://schemas.microsoft.com/office/drawing/2014/main" id="{5C95C2D3-A96A-4CA7-9BA0-5C22DFBE3836}"/>
              </a:ext>
            </a:extLst>
          </p:cNvPr>
          <p:cNvSpPr/>
          <p:nvPr/>
        </p:nvSpPr>
        <p:spPr>
          <a:xfrm>
            <a:off x="781050" y="2697199"/>
            <a:ext cx="4326317" cy="732150"/>
          </a:xfrm>
          <a:prstGeom prst="rect">
            <a:avLst/>
          </a:prstGeom>
          <a:solidFill>
            <a:srgbClr val="0C57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Linux</a:t>
            </a:r>
            <a:r>
              <a:rPr lang="ko-KR" altLang="en-US" sz="2700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endParaRPr sz="2700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FA258F-44C5-43CE-889E-548559A3FE11}"/>
              </a:ext>
            </a:extLst>
          </p:cNvPr>
          <p:cNvGrpSpPr/>
          <p:nvPr/>
        </p:nvGrpSpPr>
        <p:grpSpPr>
          <a:xfrm>
            <a:off x="5183566" y="2580672"/>
            <a:ext cx="3046034" cy="905160"/>
            <a:chOff x="5107367" y="2580672"/>
            <a:chExt cx="3046034" cy="9051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8F926C-618A-47D9-B1A3-4B4317EF04D6}"/>
                </a:ext>
              </a:extLst>
            </p:cNvPr>
            <p:cNvSpPr txBox="1"/>
            <p:nvPr/>
          </p:nvSpPr>
          <p:spPr>
            <a:xfrm>
              <a:off x="5107367" y="2580672"/>
              <a:ext cx="16833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Server </a:t>
              </a:r>
              <a:endPara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603E21-80BB-41B7-A11A-68312DA603BE}"/>
                </a:ext>
              </a:extLst>
            </p:cNvPr>
            <p:cNvSpPr txBox="1"/>
            <p:nvPr/>
          </p:nvSpPr>
          <p:spPr>
            <a:xfrm>
              <a:off x="5107367" y="3085722"/>
              <a:ext cx="3046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(</a:t>
              </a:r>
              <a:r>
                <a:rPr lang="en-US" altLang="ko-KR" sz="2000" b="1" i="1" dirty="0" err="1">
                  <a:solidFill>
                    <a:srgbClr val="0D638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sudo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)team2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계정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endPara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sp>
        <p:nvSpPr>
          <p:cNvPr id="25" name="Google Shape;242;ge7a6272204_6_518">
            <a:extLst>
              <a:ext uri="{FF2B5EF4-FFF2-40B4-BE49-F238E27FC236}">
                <a16:creationId xmlns:a16="http://schemas.microsoft.com/office/drawing/2014/main" id="{E69535F9-7487-4BFD-91EC-FF628CB54393}"/>
              </a:ext>
            </a:extLst>
          </p:cNvPr>
          <p:cNvSpPr/>
          <p:nvPr/>
        </p:nvSpPr>
        <p:spPr>
          <a:xfrm>
            <a:off x="1526191" y="3621813"/>
            <a:ext cx="4326317" cy="732150"/>
          </a:xfrm>
          <a:prstGeom prst="rect">
            <a:avLst/>
          </a:prstGeom>
          <a:solidFill>
            <a:srgbClr val="19B0E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Docker</a:t>
            </a:r>
            <a:endParaRPr sz="2700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56ED0-72C1-4CF1-B6FB-4E4B8C44CF2B}"/>
              </a:ext>
            </a:extLst>
          </p:cNvPr>
          <p:cNvSpPr txBox="1"/>
          <p:nvPr/>
        </p:nvSpPr>
        <p:spPr>
          <a:xfrm>
            <a:off x="6025244" y="3969179"/>
            <a:ext cx="1899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Containers</a:t>
            </a:r>
            <a:endParaRPr lang="ko-KR" altLang="en-US" sz="2000" i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82537A-74C0-489C-A4B0-C3F51C2A0E6A}"/>
              </a:ext>
            </a:extLst>
          </p:cNvPr>
          <p:cNvGrpSpPr/>
          <p:nvPr/>
        </p:nvGrpSpPr>
        <p:grpSpPr>
          <a:xfrm>
            <a:off x="2712259" y="4422075"/>
            <a:ext cx="5432210" cy="1541785"/>
            <a:chOff x="5311990" y="4886708"/>
            <a:chExt cx="5432210" cy="1541785"/>
          </a:xfrm>
        </p:grpSpPr>
        <p:pic>
          <p:nvPicPr>
            <p:cNvPr id="29" name="Picture 4" descr="프로젝트 주피터 - 위키백과, 우리 모두의 백과사전">
              <a:extLst>
                <a:ext uri="{FF2B5EF4-FFF2-40B4-BE49-F238E27FC236}">
                  <a16:creationId xmlns:a16="http://schemas.microsoft.com/office/drawing/2014/main" id="{EDB86129-E576-47A8-BAC6-57D7C4C2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990" y="4886708"/>
              <a:ext cx="1442788" cy="154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41587993-B7E3-43B8-902F-1FDEEB5F7970}"/>
                </a:ext>
              </a:extLst>
            </p:cNvPr>
            <p:cNvSpPr/>
            <p:nvPr/>
          </p:nvSpPr>
          <p:spPr>
            <a:xfrm>
              <a:off x="6690217" y="5319999"/>
              <a:ext cx="4053983" cy="675205"/>
            </a:xfrm>
            <a:custGeom>
              <a:avLst/>
              <a:gdLst>
                <a:gd name="connsiteX0" fmla="*/ 1 w 5009843"/>
                <a:gd name="connsiteY0" fmla="*/ 0 h 675205"/>
                <a:gd name="connsiteX1" fmla="*/ 4897307 w 5009843"/>
                <a:gd name="connsiteY1" fmla="*/ 0 h 675205"/>
                <a:gd name="connsiteX2" fmla="*/ 5009843 w 5009843"/>
                <a:gd name="connsiteY2" fmla="*/ 112536 h 675205"/>
                <a:gd name="connsiteX3" fmla="*/ 5009843 w 5009843"/>
                <a:gd name="connsiteY3" fmla="*/ 562669 h 675205"/>
                <a:gd name="connsiteX4" fmla="*/ 4897307 w 5009843"/>
                <a:gd name="connsiteY4" fmla="*/ 675205 h 675205"/>
                <a:gd name="connsiteX5" fmla="*/ 0 w 5009843"/>
                <a:gd name="connsiteY5" fmla="*/ 675205 h 675205"/>
                <a:gd name="connsiteX6" fmla="*/ 54945 w 5009843"/>
                <a:gd name="connsiteY6" fmla="*/ 573494 h 675205"/>
                <a:gd name="connsiteX7" fmla="*/ 102342 w 5009843"/>
                <a:gd name="connsiteY7" fmla="*/ 337602 h 675205"/>
                <a:gd name="connsiteX8" fmla="*/ 54945 w 5009843"/>
                <a:gd name="connsiteY8" fmla="*/ 101711 h 6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9843" h="675205">
                  <a:moveTo>
                    <a:pt x="1" y="0"/>
                  </a:moveTo>
                  <a:lnTo>
                    <a:pt x="4897307" y="0"/>
                  </a:lnTo>
                  <a:cubicBezTo>
                    <a:pt x="4959459" y="0"/>
                    <a:pt x="5009843" y="50384"/>
                    <a:pt x="5009843" y="112536"/>
                  </a:cubicBezTo>
                  <a:lnTo>
                    <a:pt x="5009843" y="562669"/>
                  </a:lnTo>
                  <a:cubicBezTo>
                    <a:pt x="5009843" y="624821"/>
                    <a:pt x="4959459" y="675205"/>
                    <a:pt x="4897307" y="675205"/>
                  </a:cubicBezTo>
                  <a:lnTo>
                    <a:pt x="0" y="675205"/>
                  </a:lnTo>
                  <a:lnTo>
                    <a:pt x="54945" y="573494"/>
                  </a:lnTo>
                  <a:cubicBezTo>
                    <a:pt x="85465" y="500990"/>
                    <a:pt x="102342" y="421276"/>
                    <a:pt x="102342" y="337602"/>
                  </a:cubicBezTo>
                  <a:cubicBezTo>
                    <a:pt x="102342" y="253928"/>
                    <a:pt x="85465" y="174214"/>
                    <a:pt x="54945" y="101711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Jupyter</a:t>
              </a:r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Image Container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FFDEBA-05CA-4CB1-9C67-96A04E13C315}"/>
              </a:ext>
            </a:extLst>
          </p:cNvPr>
          <p:cNvGrpSpPr/>
          <p:nvPr/>
        </p:nvGrpSpPr>
        <p:grpSpPr>
          <a:xfrm>
            <a:off x="1874521" y="5425893"/>
            <a:ext cx="6269947" cy="1882203"/>
            <a:chOff x="4474253" y="5925656"/>
            <a:chExt cx="6269947" cy="1882203"/>
          </a:xfrm>
        </p:grpSpPr>
        <p:pic>
          <p:nvPicPr>
            <p:cNvPr id="28" name="Picture 2" descr="1주차] django 시작하기">
              <a:extLst>
                <a:ext uri="{FF2B5EF4-FFF2-40B4-BE49-F238E27FC236}">
                  <a16:creationId xmlns:a16="http://schemas.microsoft.com/office/drawing/2014/main" id="{928EA6AF-AE07-4ACF-A98B-D6626C7C5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253" y="5925656"/>
              <a:ext cx="2505849" cy="1882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81C4C46B-5F47-4A93-8BCB-C67A3475F3A2}"/>
                </a:ext>
              </a:extLst>
            </p:cNvPr>
            <p:cNvSpPr/>
            <p:nvPr/>
          </p:nvSpPr>
          <p:spPr>
            <a:xfrm>
              <a:off x="6690217" y="6520214"/>
              <a:ext cx="4053983" cy="675205"/>
            </a:xfrm>
            <a:custGeom>
              <a:avLst/>
              <a:gdLst>
                <a:gd name="connsiteX0" fmla="*/ 52108 w 2548401"/>
                <a:gd name="connsiteY0" fmla="*/ 0 h 675205"/>
                <a:gd name="connsiteX1" fmla="*/ 2435865 w 2548401"/>
                <a:gd name="connsiteY1" fmla="*/ 0 h 675205"/>
                <a:gd name="connsiteX2" fmla="*/ 2548401 w 2548401"/>
                <a:gd name="connsiteY2" fmla="*/ 112536 h 675205"/>
                <a:gd name="connsiteX3" fmla="*/ 2548401 w 2548401"/>
                <a:gd name="connsiteY3" fmla="*/ 562669 h 675205"/>
                <a:gd name="connsiteX4" fmla="*/ 2435865 w 2548401"/>
                <a:gd name="connsiteY4" fmla="*/ 675205 h 675205"/>
                <a:gd name="connsiteX5" fmla="*/ 52108 w 2548401"/>
                <a:gd name="connsiteY5" fmla="*/ 675205 h 675205"/>
                <a:gd name="connsiteX6" fmla="*/ 8304 w 2548401"/>
                <a:gd name="connsiteY6" fmla="*/ 666361 h 675205"/>
                <a:gd name="connsiteX7" fmla="*/ 0 w 2548401"/>
                <a:gd name="connsiteY7" fmla="*/ 660762 h 675205"/>
                <a:gd name="connsiteX8" fmla="*/ 27466 w 2548401"/>
                <a:gd name="connsiteY8" fmla="*/ 642244 h 675205"/>
                <a:gd name="connsiteX9" fmla="*/ 60427 w 2548401"/>
                <a:gd name="connsiteY9" fmla="*/ 562669 h 675205"/>
                <a:gd name="connsiteX10" fmla="*/ 60427 w 2548401"/>
                <a:gd name="connsiteY10" fmla="*/ 112536 h 675205"/>
                <a:gd name="connsiteX11" fmla="*/ 27466 w 2548401"/>
                <a:gd name="connsiteY11" fmla="*/ 32961 h 675205"/>
                <a:gd name="connsiteX12" fmla="*/ 0 w 2548401"/>
                <a:gd name="connsiteY12" fmla="*/ 14443 h 675205"/>
                <a:gd name="connsiteX13" fmla="*/ 8304 w 2548401"/>
                <a:gd name="connsiteY13" fmla="*/ 8844 h 675205"/>
                <a:gd name="connsiteX14" fmla="*/ 52108 w 2548401"/>
                <a:gd name="connsiteY14" fmla="*/ 0 h 6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01" h="675205">
                  <a:moveTo>
                    <a:pt x="52108" y="0"/>
                  </a:moveTo>
                  <a:lnTo>
                    <a:pt x="2435865" y="0"/>
                  </a:lnTo>
                  <a:cubicBezTo>
                    <a:pt x="2498017" y="0"/>
                    <a:pt x="2548401" y="50384"/>
                    <a:pt x="2548401" y="112536"/>
                  </a:cubicBezTo>
                  <a:lnTo>
                    <a:pt x="2548401" y="562669"/>
                  </a:lnTo>
                  <a:cubicBezTo>
                    <a:pt x="2548401" y="624821"/>
                    <a:pt x="2498017" y="675205"/>
                    <a:pt x="2435865" y="675205"/>
                  </a:cubicBezTo>
                  <a:lnTo>
                    <a:pt x="52108" y="675205"/>
                  </a:lnTo>
                  <a:cubicBezTo>
                    <a:pt x="36570" y="675205"/>
                    <a:pt x="21768" y="672056"/>
                    <a:pt x="8304" y="666361"/>
                  </a:cubicBezTo>
                  <a:lnTo>
                    <a:pt x="0" y="660762"/>
                  </a:lnTo>
                  <a:lnTo>
                    <a:pt x="27466" y="642244"/>
                  </a:lnTo>
                  <a:cubicBezTo>
                    <a:pt x="47831" y="621879"/>
                    <a:pt x="60427" y="593745"/>
                    <a:pt x="60427" y="562669"/>
                  </a:cubicBezTo>
                  <a:lnTo>
                    <a:pt x="60427" y="112536"/>
                  </a:lnTo>
                  <a:cubicBezTo>
                    <a:pt x="60427" y="81460"/>
                    <a:pt x="47831" y="53326"/>
                    <a:pt x="27466" y="32961"/>
                  </a:cubicBezTo>
                  <a:lnTo>
                    <a:pt x="0" y="14443"/>
                  </a:lnTo>
                  <a:lnTo>
                    <a:pt x="8304" y="8844"/>
                  </a:lnTo>
                  <a:cubicBezTo>
                    <a:pt x="21768" y="3149"/>
                    <a:pt x="36570" y="0"/>
                    <a:pt x="52108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Django Image Container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0A3425-6CE5-4630-99CE-4565D7799A04}"/>
              </a:ext>
            </a:extLst>
          </p:cNvPr>
          <p:cNvGrpSpPr/>
          <p:nvPr/>
        </p:nvGrpSpPr>
        <p:grpSpPr>
          <a:xfrm>
            <a:off x="2902900" y="7970929"/>
            <a:ext cx="5241567" cy="1203951"/>
            <a:chOff x="5502632" y="7455692"/>
            <a:chExt cx="5241567" cy="1203951"/>
          </a:xfrm>
        </p:grpSpPr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F348F003-CEA4-4ACB-B917-A8829F1B9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632" y="7455692"/>
              <a:ext cx="1203951" cy="1203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B782D68-EFB0-4B49-87B6-916C660EB1FE}"/>
                </a:ext>
              </a:extLst>
            </p:cNvPr>
            <p:cNvSpPr/>
            <p:nvPr/>
          </p:nvSpPr>
          <p:spPr>
            <a:xfrm>
              <a:off x="6690217" y="7720066"/>
              <a:ext cx="4053982" cy="675205"/>
            </a:xfrm>
            <a:custGeom>
              <a:avLst/>
              <a:gdLst>
                <a:gd name="connsiteX0" fmla="*/ 107646 w 2509710"/>
                <a:gd name="connsiteY0" fmla="*/ 0 h 675205"/>
                <a:gd name="connsiteX1" fmla="*/ 2397174 w 2509710"/>
                <a:gd name="connsiteY1" fmla="*/ 0 h 675205"/>
                <a:gd name="connsiteX2" fmla="*/ 2509710 w 2509710"/>
                <a:gd name="connsiteY2" fmla="*/ 112536 h 675205"/>
                <a:gd name="connsiteX3" fmla="*/ 2509710 w 2509710"/>
                <a:gd name="connsiteY3" fmla="*/ 562669 h 675205"/>
                <a:gd name="connsiteX4" fmla="*/ 2397174 w 2509710"/>
                <a:gd name="connsiteY4" fmla="*/ 675205 h 675205"/>
                <a:gd name="connsiteX5" fmla="*/ 107646 w 2509710"/>
                <a:gd name="connsiteY5" fmla="*/ 675205 h 675205"/>
                <a:gd name="connsiteX6" fmla="*/ 3954 w 2509710"/>
                <a:gd name="connsiteY6" fmla="*/ 606473 h 675205"/>
                <a:gd name="connsiteX7" fmla="*/ 0 w 2509710"/>
                <a:gd name="connsiteY7" fmla="*/ 586891 h 675205"/>
                <a:gd name="connsiteX8" fmla="*/ 33023 w 2509710"/>
                <a:gd name="connsiteY8" fmla="*/ 564626 h 675205"/>
                <a:gd name="connsiteX9" fmla="*/ 80740 w 2509710"/>
                <a:gd name="connsiteY9" fmla="*/ 449428 h 675205"/>
                <a:gd name="connsiteX10" fmla="*/ 80740 w 2509710"/>
                <a:gd name="connsiteY10" fmla="*/ 225778 h 675205"/>
                <a:gd name="connsiteX11" fmla="*/ 33023 w 2509710"/>
                <a:gd name="connsiteY11" fmla="*/ 110580 h 675205"/>
                <a:gd name="connsiteX12" fmla="*/ 0 w 2509710"/>
                <a:gd name="connsiteY12" fmla="*/ 88315 h 675205"/>
                <a:gd name="connsiteX13" fmla="*/ 3954 w 2509710"/>
                <a:gd name="connsiteY13" fmla="*/ 68732 h 675205"/>
                <a:gd name="connsiteX14" fmla="*/ 107646 w 2509710"/>
                <a:gd name="connsiteY14" fmla="*/ 0 h 6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09710" h="675205">
                  <a:moveTo>
                    <a:pt x="107646" y="0"/>
                  </a:moveTo>
                  <a:lnTo>
                    <a:pt x="2397174" y="0"/>
                  </a:lnTo>
                  <a:cubicBezTo>
                    <a:pt x="2459326" y="0"/>
                    <a:pt x="2509710" y="50384"/>
                    <a:pt x="2509710" y="112536"/>
                  </a:cubicBezTo>
                  <a:lnTo>
                    <a:pt x="2509710" y="562669"/>
                  </a:lnTo>
                  <a:cubicBezTo>
                    <a:pt x="2509710" y="624821"/>
                    <a:pt x="2459326" y="675205"/>
                    <a:pt x="2397174" y="675205"/>
                  </a:cubicBezTo>
                  <a:lnTo>
                    <a:pt x="107646" y="675205"/>
                  </a:lnTo>
                  <a:cubicBezTo>
                    <a:pt x="61032" y="675205"/>
                    <a:pt x="21038" y="646864"/>
                    <a:pt x="3954" y="606473"/>
                  </a:cubicBezTo>
                  <a:lnTo>
                    <a:pt x="0" y="586891"/>
                  </a:lnTo>
                  <a:lnTo>
                    <a:pt x="33023" y="564626"/>
                  </a:lnTo>
                  <a:cubicBezTo>
                    <a:pt x="62505" y="535144"/>
                    <a:pt x="80740" y="494415"/>
                    <a:pt x="80740" y="449428"/>
                  </a:cubicBezTo>
                  <a:lnTo>
                    <a:pt x="80740" y="225778"/>
                  </a:lnTo>
                  <a:cubicBezTo>
                    <a:pt x="80740" y="180791"/>
                    <a:pt x="62505" y="140062"/>
                    <a:pt x="33023" y="110580"/>
                  </a:cubicBezTo>
                  <a:lnTo>
                    <a:pt x="0" y="88315"/>
                  </a:lnTo>
                  <a:lnTo>
                    <a:pt x="3954" y="68732"/>
                  </a:lnTo>
                  <a:cubicBezTo>
                    <a:pt x="21038" y="28341"/>
                    <a:pt x="61032" y="0"/>
                    <a:pt x="107646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Python Image Container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5E57343-3CF4-4D62-B86C-79828F818F6B}"/>
              </a:ext>
            </a:extLst>
          </p:cNvPr>
          <p:cNvGrpSpPr/>
          <p:nvPr/>
        </p:nvGrpSpPr>
        <p:grpSpPr>
          <a:xfrm>
            <a:off x="2293099" y="6704661"/>
            <a:ext cx="5851368" cy="1191974"/>
            <a:chOff x="2459085" y="6873838"/>
            <a:chExt cx="5851368" cy="1191974"/>
          </a:xfrm>
        </p:grpSpPr>
        <p:pic>
          <p:nvPicPr>
            <p:cNvPr id="1026" name="Picture 2" descr="MySQL 이모저모">
              <a:extLst>
                <a:ext uri="{FF2B5EF4-FFF2-40B4-BE49-F238E27FC236}">
                  <a16:creationId xmlns:a16="http://schemas.microsoft.com/office/drawing/2014/main" id="{3227BE0D-FDED-4E19-A38B-6380D5C41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085" y="6873838"/>
              <a:ext cx="1911416" cy="1191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91C8064-6A53-4BAB-BFED-A19BA484F342}"/>
                </a:ext>
              </a:extLst>
            </p:cNvPr>
            <p:cNvSpPr/>
            <p:nvPr/>
          </p:nvSpPr>
          <p:spPr>
            <a:xfrm>
              <a:off x="4256470" y="7255719"/>
              <a:ext cx="4053983" cy="675205"/>
            </a:xfrm>
            <a:custGeom>
              <a:avLst/>
              <a:gdLst>
                <a:gd name="connsiteX0" fmla="*/ 1 w 5009843"/>
                <a:gd name="connsiteY0" fmla="*/ 0 h 675205"/>
                <a:gd name="connsiteX1" fmla="*/ 4897307 w 5009843"/>
                <a:gd name="connsiteY1" fmla="*/ 0 h 675205"/>
                <a:gd name="connsiteX2" fmla="*/ 5009843 w 5009843"/>
                <a:gd name="connsiteY2" fmla="*/ 112536 h 675205"/>
                <a:gd name="connsiteX3" fmla="*/ 5009843 w 5009843"/>
                <a:gd name="connsiteY3" fmla="*/ 562669 h 675205"/>
                <a:gd name="connsiteX4" fmla="*/ 4897307 w 5009843"/>
                <a:gd name="connsiteY4" fmla="*/ 675205 h 675205"/>
                <a:gd name="connsiteX5" fmla="*/ 0 w 5009843"/>
                <a:gd name="connsiteY5" fmla="*/ 675205 h 675205"/>
                <a:gd name="connsiteX6" fmla="*/ 54945 w 5009843"/>
                <a:gd name="connsiteY6" fmla="*/ 573494 h 675205"/>
                <a:gd name="connsiteX7" fmla="*/ 102342 w 5009843"/>
                <a:gd name="connsiteY7" fmla="*/ 337602 h 675205"/>
                <a:gd name="connsiteX8" fmla="*/ 54945 w 5009843"/>
                <a:gd name="connsiteY8" fmla="*/ 101711 h 6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9843" h="675205">
                  <a:moveTo>
                    <a:pt x="1" y="0"/>
                  </a:moveTo>
                  <a:lnTo>
                    <a:pt x="4897307" y="0"/>
                  </a:lnTo>
                  <a:cubicBezTo>
                    <a:pt x="4959459" y="0"/>
                    <a:pt x="5009843" y="50384"/>
                    <a:pt x="5009843" y="112536"/>
                  </a:cubicBezTo>
                  <a:lnTo>
                    <a:pt x="5009843" y="562669"/>
                  </a:lnTo>
                  <a:cubicBezTo>
                    <a:pt x="5009843" y="624821"/>
                    <a:pt x="4959459" y="675205"/>
                    <a:pt x="4897307" y="675205"/>
                  </a:cubicBezTo>
                  <a:lnTo>
                    <a:pt x="0" y="675205"/>
                  </a:lnTo>
                  <a:lnTo>
                    <a:pt x="54945" y="573494"/>
                  </a:lnTo>
                  <a:cubicBezTo>
                    <a:pt x="85465" y="500990"/>
                    <a:pt x="102342" y="421276"/>
                    <a:pt x="102342" y="337602"/>
                  </a:cubicBezTo>
                  <a:cubicBezTo>
                    <a:pt x="102342" y="253928"/>
                    <a:pt x="85465" y="174214"/>
                    <a:pt x="54945" y="101711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Jupyter</a:t>
              </a:r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Image Container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144224A3-CC14-48B3-BC16-005F92A97E4A}"/>
              </a:ext>
            </a:extLst>
          </p:cNvPr>
          <p:cNvSpPr/>
          <p:nvPr/>
        </p:nvSpPr>
        <p:spPr>
          <a:xfrm>
            <a:off x="11758833" y="4532306"/>
            <a:ext cx="1502869" cy="3230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github – 라미시스템즈">
            <a:extLst>
              <a:ext uri="{FF2B5EF4-FFF2-40B4-BE49-F238E27FC236}">
                <a16:creationId xmlns:a16="http://schemas.microsoft.com/office/drawing/2014/main" id="{CE0B0B8A-8A8E-45C2-A908-196DBC1F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668" y="4107822"/>
            <a:ext cx="1602459" cy="10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1B8ECB4-2A68-4F21-9542-FDD787DAE4F8}"/>
              </a:ext>
            </a:extLst>
          </p:cNvPr>
          <p:cNvSpPr/>
          <p:nvPr/>
        </p:nvSpPr>
        <p:spPr>
          <a:xfrm>
            <a:off x="14394577" y="4447060"/>
            <a:ext cx="914400" cy="3230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래픽 72" descr="남성 프로그래머 단색으로 채워진">
            <a:extLst>
              <a:ext uri="{FF2B5EF4-FFF2-40B4-BE49-F238E27FC236}">
                <a16:creationId xmlns:a16="http://schemas.microsoft.com/office/drawing/2014/main" id="{97BEEC95-E28F-40F8-94D5-BCE661079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336" y="4151390"/>
            <a:ext cx="914400" cy="9144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5D16493-4BAE-49E0-AB15-E18122953E3A}"/>
              </a:ext>
            </a:extLst>
          </p:cNvPr>
          <p:cNvSpPr txBox="1"/>
          <p:nvPr/>
        </p:nvSpPr>
        <p:spPr>
          <a:xfrm>
            <a:off x="14481880" y="5056264"/>
            <a:ext cx="1683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개발자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8DF5DAD-0F6C-46A5-AB40-FE204A1A099C}"/>
              </a:ext>
            </a:extLst>
          </p:cNvPr>
          <p:cNvSpPr txBox="1"/>
          <p:nvPr/>
        </p:nvSpPr>
        <p:spPr>
          <a:xfrm>
            <a:off x="11758833" y="8176454"/>
            <a:ext cx="449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D638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로컬 환경에서 버전 관리 후 서버에 반영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5C250AA-C9E9-4176-A3E3-FA386F0D7B6C}"/>
              </a:ext>
            </a:extLst>
          </p:cNvPr>
          <p:cNvGrpSpPr/>
          <p:nvPr/>
        </p:nvGrpSpPr>
        <p:grpSpPr>
          <a:xfrm>
            <a:off x="11548777" y="6245263"/>
            <a:ext cx="4030734" cy="877135"/>
            <a:chOff x="11680046" y="5591506"/>
            <a:chExt cx="4030734" cy="877135"/>
          </a:xfrm>
        </p:grpSpPr>
        <p:pic>
          <p:nvPicPr>
            <p:cNvPr id="1038" name="Picture 14" descr="VisualStudio Code 에디터의 설치와 유용한 확장프로그램(플러그인)">
              <a:extLst>
                <a:ext uri="{FF2B5EF4-FFF2-40B4-BE49-F238E27FC236}">
                  <a16:creationId xmlns:a16="http://schemas.microsoft.com/office/drawing/2014/main" id="{FE5D5E4A-048C-4CA1-9DD4-2696901F1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0046" y="5591506"/>
              <a:ext cx="1319130" cy="87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4A65924-95E4-4E9C-A0B6-338AB461685F}"/>
                </a:ext>
              </a:extLst>
            </p:cNvPr>
            <p:cNvSpPr/>
            <p:nvPr/>
          </p:nvSpPr>
          <p:spPr>
            <a:xfrm>
              <a:off x="12755626" y="5697626"/>
              <a:ext cx="2955154" cy="664894"/>
            </a:xfrm>
            <a:custGeom>
              <a:avLst/>
              <a:gdLst>
                <a:gd name="connsiteX0" fmla="*/ 31500 w 1357088"/>
                <a:gd name="connsiteY0" fmla="*/ 0 h 664894"/>
                <a:gd name="connsiteX1" fmla="*/ 1246270 w 1357088"/>
                <a:gd name="connsiteY1" fmla="*/ 0 h 664894"/>
                <a:gd name="connsiteX2" fmla="*/ 1357088 w 1357088"/>
                <a:gd name="connsiteY2" fmla="*/ 110818 h 664894"/>
                <a:gd name="connsiteX3" fmla="*/ 1357088 w 1357088"/>
                <a:gd name="connsiteY3" fmla="*/ 554076 h 664894"/>
                <a:gd name="connsiteX4" fmla="*/ 1246270 w 1357088"/>
                <a:gd name="connsiteY4" fmla="*/ 664894 h 664894"/>
                <a:gd name="connsiteX5" fmla="*/ 25118 w 1357088"/>
                <a:gd name="connsiteY5" fmla="*/ 664894 h 664894"/>
                <a:gd name="connsiteX6" fmla="*/ 0 w 1357088"/>
                <a:gd name="connsiteY6" fmla="*/ 659823 h 664894"/>
                <a:gd name="connsiteX7" fmla="*/ 31500 w 1357088"/>
                <a:gd name="connsiteY7" fmla="*/ 659823 h 66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7088" h="664894">
                  <a:moveTo>
                    <a:pt x="31500" y="0"/>
                  </a:moveTo>
                  <a:lnTo>
                    <a:pt x="1246270" y="0"/>
                  </a:lnTo>
                  <a:cubicBezTo>
                    <a:pt x="1307473" y="0"/>
                    <a:pt x="1357088" y="49615"/>
                    <a:pt x="1357088" y="110818"/>
                  </a:cubicBezTo>
                  <a:lnTo>
                    <a:pt x="1357088" y="554076"/>
                  </a:lnTo>
                  <a:cubicBezTo>
                    <a:pt x="1357088" y="615279"/>
                    <a:pt x="1307473" y="664894"/>
                    <a:pt x="1246270" y="664894"/>
                  </a:cubicBezTo>
                  <a:lnTo>
                    <a:pt x="25118" y="664894"/>
                  </a:lnTo>
                  <a:lnTo>
                    <a:pt x="0" y="659823"/>
                  </a:lnTo>
                  <a:lnTo>
                    <a:pt x="31500" y="659823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Visual Studio Code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1040" name="Picture 16" descr="Udemy] 리눅스 강의 #3 (alias, wildcards, basic commands)">
            <a:extLst>
              <a:ext uri="{FF2B5EF4-FFF2-40B4-BE49-F238E27FC236}">
                <a16:creationId xmlns:a16="http://schemas.microsoft.com/office/drawing/2014/main" id="{DADB03E1-630D-4CB1-89D7-265D2F0F4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" y="2406366"/>
            <a:ext cx="974914" cy="11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cker - 무료 브랜드 및 로고개 아이콘">
            <a:extLst>
              <a:ext uri="{FF2B5EF4-FFF2-40B4-BE49-F238E27FC236}">
                <a16:creationId xmlns:a16="http://schemas.microsoft.com/office/drawing/2014/main" id="{64161197-BE5C-478B-9B22-A6CB35F20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06" y="3503106"/>
            <a:ext cx="964849" cy="96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9BDCDCB9-FB1E-4F09-B44B-647BA5369A7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3886200" cy="584775"/>
            <a:chOff x="613793" y="2021192"/>
            <a:chExt cx="38862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3343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DB 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변환 및 적재</a:t>
              </a: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sp>
        <p:nvSpPr>
          <p:cNvPr id="27" name="Google Shape;242;ge7a6272204_6_518">
            <a:extLst>
              <a:ext uri="{FF2B5EF4-FFF2-40B4-BE49-F238E27FC236}">
                <a16:creationId xmlns:a16="http://schemas.microsoft.com/office/drawing/2014/main" id="{8350CBA6-F0B9-4556-98D1-4EFAE3DF6A33}"/>
              </a:ext>
            </a:extLst>
          </p:cNvPr>
          <p:cNvSpPr/>
          <p:nvPr/>
        </p:nvSpPr>
        <p:spPr>
          <a:xfrm>
            <a:off x="3014627" y="3167247"/>
            <a:ext cx="1785973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Server</a:t>
            </a:r>
            <a:endParaRPr sz="2700" b="1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8" name="Picture 2" descr="초보를 위한 도커 안내서 - 설치하고 컨테이너 실행하기">
            <a:extLst>
              <a:ext uri="{FF2B5EF4-FFF2-40B4-BE49-F238E27FC236}">
                <a16:creationId xmlns:a16="http://schemas.microsoft.com/office/drawing/2014/main" id="{4EA13E12-8A7B-447A-A1FB-FFD6EB59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0" y="4216345"/>
            <a:ext cx="2133570" cy="1903557"/>
          </a:xfrm>
          <a:prstGeom prst="rect">
            <a:avLst/>
          </a:prstGeom>
          <a:noFill/>
        </p:spPr>
      </p:pic>
      <p:sp>
        <p:nvSpPr>
          <p:cNvPr id="29" name="Google Shape;255;ge7a6272204_6_518">
            <a:extLst>
              <a:ext uri="{FF2B5EF4-FFF2-40B4-BE49-F238E27FC236}">
                <a16:creationId xmlns:a16="http://schemas.microsoft.com/office/drawing/2014/main" id="{B6B5F745-8ADC-4E61-B4B4-53FCEA5D8BB3}"/>
              </a:ext>
            </a:extLst>
          </p:cNvPr>
          <p:cNvSpPr/>
          <p:nvPr/>
        </p:nvSpPr>
        <p:spPr>
          <a:xfrm>
            <a:off x="2938427" y="7468141"/>
            <a:ext cx="4419600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>
              <a:lnSpc>
                <a:spcPct val="90000"/>
              </a:lnSpc>
            </a:pP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CD279BDE-6B9C-4F62-A117-3D2735DE6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0" y="6667500"/>
            <a:ext cx="2133570" cy="2617346"/>
          </a:xfrm>
          <a:prstGeom prst="rect">
            <a:avLst/>
          </a:prstGeom>
        </p:spPr>
      </p:pic>
      <p:sp>
        <p:nvSpPr>
          <p:cNvPr id="31" name="Google Shape;242;ge7a6272204_6_518">
            <a:extLst>
              <a:ext uri="{FF2B5EF4-FFF2-40B4-BE49-F238E27FC236}">
                <a16:creationId xmlns:a16="http://schemas.microsoft.com/office/drawing/2014/main" id="{2F917BB3-3BDF-42C0-BC64-C72E34E08356}"/>
              </a:ext>
            </a:extLst>
          </p:cNvPr>
          <p:cNvSpPr/>
          <p:nvPr/>
        </p:nvSpPr>
        <p:spPr>
          <a:xfrm>
            <a:off x="11612336" y="3146238"/>
            <a:ext cx="3993241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안에 </a:t>
            </a:r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TABLE </a:t>
            </a:r>
            <a:r>
              <a:rPr lang="ko-KR" altLang="en-US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생성</a:t>
            </a:r>
            <a:endParaRPr sz="2700" b="1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D0D9C1F-8B78-46A8-A1A4-660B93BC4DED}"/>
              </a:ext>
            </a:extLst>
          </p:cNvPr>
          <p:cNvCxnSpPr>
            <a:cxnSpLocks/>
          </p:cNvCxnSpPr>
          <p:nvPr/>
        </p:nvCxnSpPr>
        <p:spPr>
          <a:xfrm>
            <a:off x="8915400" y="2859822"/>
            <a:ext cx="0" cy="71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252E9304-23B0-48A9-94EC-19E87C12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40" y="5136297"/>
            <a:ext cx="3084258" cy="1304925"/>
          </a:xfrm>
          <a:prstGeom prst="rect">
            <a:avLst/>
          </a:prstGeom>
          <a:noFill/>
        </p:spPr>
      </p:pic>
      <p:sp>
        <p:nvSpPr>
          <p:cNvPr id="40" name="Google Shape;255;ge7a6272204_6_518">
            <a:extLst>
              <a:ext uri="{FF2B5EF4-FFF2-40B4-BE49-F238E27FC236}">
                <a16:creationId xmlns:a16="http://schemas.microsoft.com/office/drawing/2014/main" id="{59EA5957-F641-440C-B919-CE2662005308}"/>
              </a:ext>
            </a:extLst>
          </p:cNvPr>
          <p:cNvSpPr/>
          <p:nvPr/>
        </p:nvSpPr>
        <p:spPr>
          <a:xfrm>
            <a:off x="2938427" y="4635468"/>
            <a:ext cx="4419600" cy="101606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>
              <a:lnSpc>
                <a:spcPct val="90000"/>
              </a:lnSpc>
            </a:pP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pic>
        <p:nvPicPr>
          <p:cNvPr id="34" name="Picture 2" descr="HeidiSQL 11.3.0.6295 검색어: Windows - 다운로드">
            <a:extLst>
              <a:ext uri="{FF2B5EF4-FFF2-40B4-BE49-F238E27FC236}">
                <a16:creationId xmlns:a16="http://schemas.microsoft.com/office/drawing/2014/main" id="{0D4A2412-9138-49D6-8C45-8E089A7F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173" y="7023672"/>
            <a:ext cx="1905000" cy="1905000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6BCE779-DB61-4C3D-8A1F-3E0425331BAF}"/>
              </a:ext>
            </a:extLst>
          </p:cNvPr>
          <p:cNvSpPr txBox="1"/>
          <p:nvPr/>
        </p:nvSpPr>
        <p:spPr>
          <a:xfrm>
            <a:off x="3165034" y="4789556"/>
            <a:ext cx="419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Mysql:latest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 image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를 통해 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  <a:p>
            <a:r>
              <a:rPr lang="en-US" altLang="ko-KR" sz="2000" b="1" dirty="0" err="1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mysql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-rainbow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container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 생성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7CD15B-5205-4DC9-87A3-49BE0E7E7F9A}"/>
              </a:ext>
            </a:extLst>
          </p:cNvPr>
          <p:cNvGrpSpPr/>
          <p:nvPr/>
        </p:nvGrpSpPr>
        <p:grpSpPr>
          <a:xfrm>
            <a:off x="12691654" y="5871118"/>
            <a:ext cx="5458571" cy="1904999"/>
            <a:chOff x="12860671" y="6210300"/>
            <a:chExt cx="5458571" cy="1904999"/>
          </a:xfrm>
        </p:grpSpPr>
        <p:sp>
          <p:nvSpPr>
            <p:cNvPr id="37" name="Google Shape;255;ge7a6272204_6_518">
              <a:extLst>
                <a:ext uri="{FF2B5EF4-FFF2-40B4-BE49-F238E27FC236}">
                  <a16:creationId xmlns:a16="http://schemas.microsoft.com/office/drawing/2014/main" id="{8D3EFE1B-72BE-47D8-A97B-5F2E928355C0}"/>
                </a:ext>
              </a:extLst>
            </p:cNvPr>
            <p:cNvSpPr/>
            <p:nvPr/>
          </p:nvSpPr>
          <p:spPr>
            <a:xfrm>
              <a:off x="13182600" y="6210300"/>
              <a:ext cx="4955877" cy="1904999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>
                <a:lnSpc>
                  <a:spcPct val="90000"/>
                </a:lnSpc>
              </a:pPr>
              <a:endParaRPr lang="en-US" altLang="ko-KR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4447DB-DB37-4F9C-AB10-57980C67FB57}"/>
                </a:ext>
              </a:extLst>
            </p:cNvPr>
            <p:cNvSpPr txBox="1"/>
            <p:nvPr/>
          </p:nvSpPr>
          <p:spPr>
            <a:xfrm>
              <a:off x="12860671" y="6566677"/>
              <a:ext cx="542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>
                <a:lnSpc>
                  <a:spcPct val="90000"/>
                </a:lnSpc>
              </a:pP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∙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두 개의 툴을 이용하여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Server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와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DB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연결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C49FFC-6CBD-4C6B-8C90-CCA5B16AC236}"/>
                </a:ext>
              </a:extLst>
            </p:cNvPr>
            <p:cNvSpPr txBox="1"/>
            <p:nvPr/>
          </p:nvSpPr>
          <p:spPr>
            <a:xfrm>
              <a:off x="12891912" y="7393451"/>
              <a:ext cx="5427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>
                <a:lnSpc>
                  <a:spcPct val="90000"/>
                </a:lnSpc>
              </a:pP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∙ DB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내에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TABLE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생성 및 관리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9861DCF-E13E-4820-B9A6-B35966F9A2C1}"/>
              </a:ext>
            </a:extLst>
          </p:cNvPr>
          <p:cNvSpPr txBox="1"/>
          <p:nvPr/>
        </p:nvSpPr>
        <p:spPr>
          <a:xfrm>
            <a:off x="3244876" y="7776117"/>
            <a:ext cx="359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Database ‘</a:t>
            </a:r>
            <a:r>
              <a:rPr lang="en-US" altLang="ko-KR" sz="2000" b="1" dirty="0" err="1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rainbow_db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’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 생성</a:t>
            </a: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E172EE23-4E02-4BDD-BF94-44FB5A63C8E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sp>
        <p:nvSpPr>
          <p:cNvPr id="20" name="Google Shape;242;ge7a6272204_6_518">
            <a:extLst>
              <a:ext uri="{FF2B5EF4-FFF2-40B4-BE49-F238E27FC236}">
                <a16:creationId xmlns:a16="http://schemas.microsoft.com/office/drawing/2014/main" id="{39AD40DE-AB13-43AD-A0AC-9588676396C3}"/>
              </a:ext>
            </a:extLst>
          </p:cNvPr>
          <p:cNvSpPr/>
          <p:nvPr/>
        </p:nvSpPr>
        <p:spPr>
          <a:xfrm>
            <a:off x="2209800" y="2781300"/>
            <a:ext cx="4724400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CSV </a:t>
            </a:r>
            <a:r>
              <a:rPr lang="ko-KR" altLang="en-US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파일을 </a:t>
            </a:r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</a:t>
            </a:r>
            <a:r>
              <a:rPr lang="ko-KR" altLang="en-US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에 </a:t>
            </a:r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INSERT</a:t>
            </a:r>
            <a:endParaRPr sz="2700" b="1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B6C8E1-6FE0-46C9-90BB-67A1776F4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30398"/>
            <a:ext cx="3993242" cy="5880155"/>
          </a:xfrm>
          <a:prstGeom prst="rect">
            <a:avLst/>
          </a:prstGeom>
        </p:spPr>
      </p:pic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4C9A4217-CCA4-4EE5-BCA3-017D156A27BA}"/>
              </a:ext>
            </a:extLst>
          </p:cNvPr>
          <p:cNvSpPr/>
          <p:nvPr/>
        </p:nvSpPr>
        <p:spPr>
          <a:xfrm rot="10800000">
            <a:off x="4348461" y="4376553"/>
            <a:ext cx="842963" cy="5095028"/>
          </a:xfrm>
          <a:prstGeom prst="leftBrace">
            <a:avLst>
              <a:gd name="adj1" fmla="val 26977"/>
              <a:gd name="adj2" fmla="val 50000"/>
            </a:avLst>
          </a:prstGeom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Google Shape;255;ge7a6272204_6_518">
            <a:extLst>
              <a:ext uri="{FF2B5EF4-FFF2-40B4-BE49-F238E27FC236}">
                <a16:creationId xmlns:a16="http://schemas.microsoft.com/office/drawing/2014/main" id="{4484C5F6-5EE7-48BB-A983-E79F72382E80}"/>
              </a:ext>
            </a:extLst>
          </p:cNvPr>
          <p:cNvSpPr/>
          <p:nvPr/>
        </p:nvSpPr>
        <p:spPr>
          <a:xfrm>
            <a:off x="5389217" y="5364085"/>
            <a:ext cx="3325191" cy="366561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FC6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marL="342900">
              <a:lnSpc>
                <a:spcPct val="90000"/>
              </a:lnSpc>
            </a:pPr>
            <a:endParaRPr lang="en-US" altLang="ko-KR" sz="2000" b="1" dirty="0">
              <a:solidFill>
                <a:srgbClr val="0C5773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Malgun Gothic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FCD94D-90EB-47E2-A18B-3777E81F0954}"/>
              </a:ext>
            </a:extLst>
          </p:cNvPr>
          <p:cNvCxnSpPr/>
          <p:nvPr/>
        </p:nvCxnSpPr>
        <p:spPr>
          <a:xfrm>
            <a:off x="9067800" y="3124200"/>
            <a:ext cx="0" cy="71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42;ge7a6272204_6_518">
            <a:extLst>
              <a:ext uri="{FF2B5EF4-FFF2-40B4-BE49-F238E27FC236}">
                <a16:creationId xmlns:a16="http://schemas.microsoft.com/office/drawing/2014/main" id="{6128ED5E-DD24-46DD-83F3-981BEE71D053}"/>
              </a:ext>
            </a:extLst>
          </p:cNvPr>
          <p:cNvSpPr/>
          <p:nvPr/>
        </p:nvSpPr>
        <p:spPr>
          <a:xfrm>
            <a:off x="12367077" y="2781300"/>
            <a:ext cx="2483759" cy="732150"/>
          </a:xfrm>
          <a:prstGeom prst="rect">
            <a:avLst/>
          </a:prstGeom>
          <a:solidFill>
            <a:srgbClr val="0C57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altLang="ko-KR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DB </a:t>
            </a:r>
            <a:r>
              <a:rPr lang="ko-KR" altLang="en-US" sz="2700" b="1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확인</a:t>
            </a:r>
            <a:endParaRPr sz="2700" b="1" baseline="30000" dirty="0">
              <a:solidFill>
                <a:schemeClr val="lt1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4ABFA2-F6ED-49FC-B3D9-D1D3DE55CEE5}"/>
              </a:ext>
            </a:extLst>
          </p:cNvPr>
          <p:cNvSpPr txBox="1"/>
          <p:nvPr/>
        </p:nvSpPr>
        <p:spPr>
          <a:xfrm>
            <a:off x="5516655" y="5548459"/>
            <a:ext cx="299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입지요인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DATA </a:t>
            </a:r>
          </a:p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(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총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14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개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TABLE)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F5C23-072B-4726-9426-6CDAA7EBADA3}"/>
              </a:ext>
            </a:extLst>
          </p:cNvPr>
          <p:cNvSpPr txBox="1"/>
          <p:nvPr/>
        </p:nvSpPr>
        <p:spPr>
          <a:xfrm>
            <a:off x="5516655" y="6774884"/>
            <a:ext cx="299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2. 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서울 공공주택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DATA</a:t>
            </a:r>
          </a:p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(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총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2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개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TABLE)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654BC-CD60-489B-B470-CAFE20E8DBAE}"/>
              </a:ext>
            </a:extLst>
          </p:cNvPr>
          <p:cNvSpPr txBox="1"/>
          <p:nvPr/>
        </p:nvSpPr>
        <p:spPr>
          <a:xfrm>
            <a:off x="5516655" y="8001309"/>
            <a:ext cx="299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3. ML 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학습 ∙예측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DATA</a:t>
            </a:r>
          </a:p>
          <a:p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(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총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2</a:t>
            </a:r>
            <a:r>
              <a:rPr lang="ko-KR" altLang="en-US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개 </a:t>
            </a:r>
            <a:r>
              <a: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rPr>
              <a:t>TABLE)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2FF7877-1E63-4A6E-9A24-C5075E5A7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7398" y="4617249"/>
            <a:ext cx="5723116" cy="4613635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57B11EB7-21BA-4255-99CD-CDEE74EAE0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23031FA-4FBA-4AEB-AE40-69C226D75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3" r="6124"/>
          <a:stretch/>
        </p:blipFill>
        <p:spPr>
          <a:xfrm>
            <a:off x="1442465" y="2685033"/>
            <a:ext cx="15403069" cy="741146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F32F3B-950E-47EF-81A7-12346B226F61}"/>
              </a:ext>
            </a:extLst>
          </p:cNvPr>
          <p:cNvGrpSpPr/>
          <p:nvPr/>
        </p:nvGrpSpPr>
        <p:grpSpPr>
          <a:xfrm>
            <a:off x="762000" y="1866900"/>
            <a:ext cx="3505200" cy="584775"/>
            <a:chOff x="613793" y="2021192"/>
            <a:chExt cx="3505200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67F2C8-E029-498D-8F0C-A241A450E5BE}"/>
                </a:ext>
              </a:extLst>
            </p:cNvPr>
            <p:cNvSpPr txBox="1"/>
            <p:nvPr/>
          </p:nvSpPr>
          <p:spPr>
            <a:xfrm>
              <a:off x="1156648" y="2021192"/>
              <a:ext cx="29623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ER - Diagram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B4D0D548-A581-4089-B59C-086882537FE4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8" name="Object 10">
                <a:extLst>
                  <a:ext uri="{FF2B5EF4-FFF2-40B4-BE49-F238E27FC236}">
                    <a16:creationId xmlns:a16="http://schemas.microsoft.com/office/drawing/2014/main" id="{6D33FB07-92BB-43CC-AF4C-DDE05C4E0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7C55A9-C17A-4516-8A56-8E7B82EFE103}"/>
              </a:ext>
            </a:extLst>
          </p:cNvPr>
          <p:cNvGrpSpPr/>
          <p:nvPr/>
        </p:nvGrpSpPr>
        <p:grpSpPr>
          <a:xfrm>
            <a:off x="1295400" y="1943100"/>
            <a:ext cx="9348858" cy="4114800"/>
            <a:chOff x="1295400" y="1943100"/>
            <a:chExt cx="9348858" cy="41148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04C1EE6-E0C0-42AF-8412-57EE3D5C02CC}"/>
                </a:ext>
              </a:extLst>
            </p:cNvPr>
            <p:cNvSpPr/>
            <p:nvPr/>
          </p:nvSpPr>
          <p:spPr>
            <a:xfrm>
              <a:off x="1295400" y="2507034"/>
              <a:ext cx="9348858" cy="3550866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01EA1D-69CC-449A-8B23-A7F39FA7351B}"/>
                </a:ext>
              </a:extLst>
            </p:cNvPr>
            <p:cNvSpPr txBox="1"/>
            <p:nvPr/>
          </p:nvSpPr>
          <p:spPr>
            <a:xfrm>
              <a:off x="5969829" y="1943100"/>
              <a:ext cx="3478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사용자 및 게시판 테이블 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E2D028-9918-4189-A520-DD9CD0F72EBB}"/>
              </a:ext>
            </a:extLst>
          </p:cNvPr>
          <p:cNvGrpSpPr/>
          <p:nvPr/>
        </p:nvGrpSpPr>
        <p:grpSpPr>
          <a:xfrm>
            <a:off x="10744200" y="1961137"/>
            <a:ext cx="2978834" cy="4934963"/>
            <a:chOff x="10744200" y="1961137"/>
            <a:chExt cx="2978834" cy="49349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EA05EF-A97C-40F0-B252-CCBCB26A630D}"/>
                </a:ext>
              </a:extLst>
            </p:cNvPr>
            <p:cNvSpPr txBox="1"/>
            <p:nvPr/>
          </p:nvSpPr>
          <p:spPr>
            <a:xfrm>
              <a:off x="10744467" y="1961137"/>
              <a:ext cx="2590534" cy="414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군집 결과 테이블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256C6A8-DB62-4426-B3AE-3EEF42467B0D}"/>
                </a:ext>
              </a:extLst>
            </p:cNvPr>
            <p:cNvSpPr/>
            <p:nvPr/>
          </p:nvSpPr>
          <p:spPr>
            <a:xfrm>
              <a:off x="10744200" y="2507034"/>
              <a:ext cx="2978834" cy="4389066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441CB9-67A8-4210-9963-EC2F873AEE86}"/>
              </a:ext>
            </a:extLst>
          </p:cNvPr>
          <p:cNvGrpSpPr/>
          <p:nvPr/>
        </p:nvGrpSpPr>
        <p:grpSpPr>
          <a:xfrm>
            <a:off x="13647057" y="1968126"/>
            <a:ext cx="4198177" cy="3175374"/>
            <a:chOff x="13647057" y="1968126"/>
            <a:chExt cx="4198177" cy="31753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9222EC-8494-45DD-8FC6-7D250B27254C}"/>
                </a:ext>
              </a:extLst>
            </p:cNvPr>
            <p:cNvSpPr txBox="1"/>
            <p:nvPr/>
          </p:nvSpPr>
          <p:spPr>
            <a:xfrm>
              <a:off x="13647057" y="1968126"/>
              <a:ext cx="41981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서울 신혼부부공공주택 테이블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17D9D9D-AED8-425F-A061-9987CE3D9F63}"/>
                </a:ext>
              </a:extLst>
            </p:cNvPr>
            <p:cNvSpPr/>
            <p:nvPr/>
          </p:nvSpPr>
          <p:spPr>
            <a:xfrm>
              <a:off x="13815487" y="2507034"/>
              <a:ext cx="3081257" cy="2636466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B11C56-86F9-4D8E-B32E-AD84C3AED2E0}"/>
              </a:ext>
            </a:extLst>
          </p:cNvPr>
          <p:cNvGrpSpPr/>
          <p:nvPr/>
        </p:nvGrpSpPr>
        <p:grpSpPr>
          <a:xfrm>
            <a:off x="1391254" y="6469213"/>
            <a:ext cx="16058280" cy="3743087"/>
            <a:chOff x="1391254" y="6469213"/>
            <a:chExt cx="16058280" cy="374308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E04E2BD-CE0E-41ED-9B51-6AC9D27729D0}"/>
                </a:ext>
              </a:extLst>
            </p:cNvPr>
            <p:cNvSpPr/>
            <p:nvPr/>
          </p:nvSpPr>
          <p:spPr>
            <a:xfrm>
              <a:off x="1391254" y="6972300"/>
              <a:ext cx="15403068" cy="3240000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B1697F-1075-4D2E-A5E6-8FCA44CB823C}"/>
                </a:ext>
              </a:extLst>
            </p:cNvPr>
            <p:cNvSpPr txBox="1"/>
            <p:nvPr/>
          </p:nvSpPr>
          <p:spPr>
            <a:xfrm>
              <a:off x="14859000" y="6469213"/>
              <a:ext cx="2590534" cy="414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입지요인 테이블</a:t>
              </a:r>
            </a:p>
          </p:txBody>
        </p:sp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2BB6B47-A4A0-437F-8CD1-FA25A36397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Search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-1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A73CF85-57C6-4E3E-8B53-17D172A2B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80420"/>
            <a:ext cx="16241270" cy="29402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3CB5C99-823A-4DE3-9BE0-3983603F1D0A}"/>
              </a:ext>
            </a:extLst>
          </p:cNvPr>
          <p:cNvSpPr/>
          <p:nvPr/>
        </p:nvSpPr>
        <p:spPr>
          <a:xfrm>
            <a:off x="928687" y="4603019"/>
            <a:ext cx="13146379" cy="707737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5050958-B6AC-416B-8CBA-4FF03AA20FE4}"/>
              </a:ext>
            </a:extLst>
          </p:cNvPr>
          <p:cNvGrpSpPr/>
          <p:nvPr/>
        </p:nvGrpSpPr>
        <p:grpSpPr>
          <a:xfrm>
            <a:off x="753653" y="5880301"/>
            <a:ext cx="17420981" cy="1168573"/>
            <a:chOff x="753653" y="5880301"/>
            <a:chExt cx="17420981" cy="11685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3C920B-9220-4575-ACDF-B348F0CD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653" y="5880301"/>
              <a:ext cx="8390347" cy="116857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91BB15-36A5-4F98-94A8-C9E4B9F98AD2}"/>
                </a:ext>
              </a:extLst>
            </p:cNvPr>
            <p:cNvGrpSpPr/>
            <p:nvPr/>
          </p:nvGrpSpPr>
          <p:grpSpPr>
            <a:xfrm>
              <a:off x="9448800" y="5983105"/>
              <a:ext cx="8725834" cy="962963"/>
              <a:chOff x="9448800" y="5983105"/>
              <a:chExt cx="8725834" cy="962963"/>
            </a:xfrm>
          </p:grpSpPr>
          <p:sp>
            <p:nvSpPr>
              <p:cNvPr id="27" name="Google Shape;255;ge7a6272204_6_518">
                <a:extLst>
                  <a:ext uri="{FF2B5EF4-FFF2-40B4-BE49-F238E27FC236}">
                    <a16:creationId xmlns:a16="http://schemas.microsoft.com/office/drawing/2014/main" id="{0594B533-650A-4009-9E80-21E2DE915BBA}"/>
                  </a:ext>
                </a:extLst>
              </p:cNvPr>
              <p:cNvSpPr/>
              <p:nvPr/>
            </p:nvSpPr>
            <p:spPr>
              <a:xfrm>
                <a:off x="9448800" y="5983105"/>
                <a:ext cx="8725834" cy="96296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rgbClr val="FFC6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>
                  <a:lnSpc>
                    <a:spcPct val="90000"/>
                  </a:lnSpc>
                </a:pP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61AAFD-06A7-41D8-AFC8-23A1D96B4535}"/>
                  </a:ext>
                </a:extLst>
              </p:cNvPr>
              <p:cNvSpPr txBox="1"/>
              <p:nvPr/>
            </p:nvSpPr>
            <p:spPr>
              <a:xfrm>
                <a:off x="9543221" y="6119173"/>
                <a:ext cx="85369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Views.py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에서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DB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안에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Seoul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테이블에 있는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‘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구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‘, ‘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임대유형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’, ‘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아파트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‘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컬럼 값을 불러오기 위해 함수 설정</a:t>
                </a: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35DA92-C823-47E1-9A2A-2F6573639497}"/>
              </a:ext>
            </a:extLst>
          </p:cNvPr>
          <p:cNvGrpSpPr/>
          <p:nvPr/>
        </p:nvGrpSpPr>
        <p:grpSpPr>
          <a:xfrm>
            <a:off x="762000" y="7558475"/>
            <a:ext cx="17412634" cy="2301439"/>
            <a:chOff x="762000" y="7558475"/>
            <a:chExt cx="17412634" cy="23014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3C5D52-50A8-474D-A449-BA1C2B36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2000" y="7558475"/>
              <a:ext cx="5410200" cy="23014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48492A0-9CCF-4883-844B-8A4FBE6BDCDE}"/>
                </a:ext>
              </a:extLst>
            </p:cNvPr>
            <p:cNvGrpSpPr/>
            <p:nvPr/>
          </p:nvGrpSpPr>
          <p:grpSpPr>
            <a:xfrm>
              <a:off x="9448800" y="7558475"/>
              <a:ext cx="8725834" cy="962963"/>
              <a:chOff x="6553200" y="7929635"/>
              <a:chExt cx="8725834" cy="962963"/>
            </a:xfrm>
          </p:grpSpPr>
          <p:sp>
            <p:nvSpPr>
              <p:cNvPr id="29" name="Google Shape;255;ge7a6272204_6_518">
                <a:extLst>
                  <a:ext uri="{FF2B5EF4-FFF2-40B4-BE49-F238E27FC236}">
                    <a16:creationId xmlns:a16="http://schemas.microsoft.com/office/drawing/2014/main" id="{3091E39D-6EC7-4855-B932-F98F4805FF62}"/>
                  </a:ext>
                </a:extLst>
              </p:cNvPr>
              <p:cNvSpPr/>
              <p:nvPr/>
            </p:nvSpPr>
            <p:spPr>
              <a:xfrm>
                <a:off x="6553200" y="7929635"/>
                <a:ext cx="8725834" cy="96296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rgbClr val="FFC6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>
                  <a:lnSpc>
                    <a:spcPct val="90000"/>
                  </a:lnSpc>
                </a:pP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0379E0-893F-4CF5-A9C5-52D95B4A0576}"/>
                  </a:ext>
                </a:extLst>
              </p:cNvPr>
              <p:cNvSpPr txBox="1"/>
              <p:nvPr/>
            </p:nvSpPr>
            <p:spPr>
              <a:xfrm>
                <a:off x="6647621" y="8065703"/>
                <a:ext cx="85369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Html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에서 </a:t>
                </a:r>
                <a:r>
                  <a:rPr lang="en-US" altLang="ko-KR" sz="2000" b="1" dirty="0" err="1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selectbox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를 통해서 각 값을 설정하는데 값 선택 시 </a:t>
                </a:r>
                <a:r>
                  <a:rPr lang="ko-KR" altLang="en-US" sz="2000" b="1" dirty="0" err="1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새로고침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 되지 않게 비동기방식인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ajax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함수를 사용하여 값을 전달</a:t>
                </a: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</p:grp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89E5AF1C-7E19-42FF-B006-0A05500D79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Search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-2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67CA01-D778-4CD1-BD0B-3149BCD4B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" y="2874957"/>
            <a:ext cx="9790043" cy="6843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2C8E74-6B9A-4D41-882C-88FE5807A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55" y="2499357"/>
            <a:ext cx="9790043" cy="38168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CE61419-EB0A-4CEB-989E-D0832D511EB0}"/>
              </a:ext>
            </a:extLst>
          </p:cNvPr>
          <p:cNvGrpSpPr/>
          <p:nvPr/>
        </p:nvGrpSpPr>
        <p:grpSpPr>
          <a:xfrm>
            <a:off x="1943535" y="3041361"/>
            <a:ext cx="16115865" cy="2867218"/>
            <a:chOff x="1943535" y="3041361"/>
            <a:chExt cx="16115865" cy="286721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4BB5579-D769-48DD-85AB-AE6A90E091F9}"/>
                </a:ext>
              </a:extLst>
            </p:cNvPr>
            <p:cNvSpPr/>
            <p:nvPr/>
          </p:nvSpPr>
          <p:spPr>
            <a:xfrm>
              <a:off x="1943535" y="3041361"/>
              <a:ext cx="3434819" cy="397194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6CEC91F5-0866-4D08-A426-E78A3FE79064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>
              <a:off x="5378354" y="3239958"/>
              <a:ext cx="5379286" cy="2160590"/>
            </a:xfrm>
            <a:prstGeom prst="bentConnector3">
              <a:avLst>
                <a:gd name="adj1" fmla="val 76560"/>
              </a:avLst>
            </a:prstGeom>
            <a:ln w="38100">
              <a:solidFill>
                <a:srgbClr val="FFC6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6754791-0113-4020-8E00-FF477333D18F}"/>
                </a:ext>
              </a:extLst>
            </p:cNvPr>
            <p:cNvGrpSpPr/>
            <p:nvPr/>
          </p:nvGrpSpPr>
          <p:grpSpPr>
            <a:xfrm>
              <a:off x="10757640" y="4892516"/>
              <a:ext cx="7301760" cy="1016063"/>
              <a:chOff x="11473257" y="3814249"/>
              <a:chExt cx="6171176" cy="1016063"/>
            </a:xfrm>
          </p:grpSpPr>
          <p:sp>
            <p:nvSpPr>
              <p:cNvPr id="31" name="Google Shape;255;ge7a6272204_6_518">
                <a:extLst>
                  <a:ext uri="{FF2B5EF4-FFF2-40B4-BE49-F238E27FC236}">
                    <a16:creationId xmlns:a16="http://schemas.microsoft.com/office/drawing/2014/main" id="{0926E614-A607-4558-970A-88F4E0745227}"/>
                  </a:ext>
                </a:extLst>
              </p:cNvPr>
              <p:cNvSpPr/>
              <p:nvPr/>
            </p:nvSpPr>
            <p:spPr>
              <a:xfrm>
                <a:off x="11473257" y="3814249"/>
                <a:ext cx="6171176" cy="101606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rgbClr val="FFC6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>
                  <a:lnSpc>
                    <a:spcPct val="90000"/>
                  </a:lnSpc>
                </a:pP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CFDC1B-368D-4D99-BD97-E52CFEC32250}"/>
                  </a:ext>
                </a:extLst>
              </p:cNvPr>
              <p:cNvSpPr txBox="1"/>
              <p:nvPr/>
            </p:nvSpPr>
            <p:spPr>
              <a:xfrm>
                <a:off x="11526997" y="3983247"/>
                <a:ext cx="61174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Views.py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에서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GET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방식을 통해 불러온 데이터를 저장 후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html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에서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jinja2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문법을 사용하여 화면에 표시</a:t>
                </a: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1A16C0-9D94-466C-9A94-7076971F3C72}"/>
              </a:ext>
            </a:extLst>
          </p:cNvPr>
          <p:cNvGrpSpPr/>
          <p:nvPr/>
        </p:nvGrpSpPr>
        <p:grpSpPr>
          <a:xfrm>
            <a:off x="3962400" y="4626650"/>
            <a:ext cx="14312348" cy="4631649"/>
            <a:chOff x="3962400" y="4626650"/>
            <a:chExt cx="14312348" cy="4631649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114B046-9442-4DF2-8609-A5E7B371BC62}"/>
                </a:ext>
              </a:extLst>
            </p:cNvPr>
            <p:cNvSpPr/>
            <p:nvPr/>
          </p:nvSpPr>
          <p:spPr>
            <a:xfrm>
              <a:off x="3962400" y="4626650"/>
              <a:ext cx="5132753" cy="4631649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FED35A7-67A0-40CA-AC58-AFF8DA3D6369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9095153" y="6942475"/>
              <a:ext cx="1634958" cy="21290"/>
            </a:xfrm>
            <a:prstGeom prst="straightConnector1">
              <a:avLst/>
            </a:prstGeom>
            <a:ln w="38100">
              <a:solidFill>
                <a:srgbClr val="FFC6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Google Shape;255;ge7a6272204_6_518">
              <a:extLst>
                <a:ext uri="{FF2B5EF4-FFF2-40B4-BE49-F238E27FC236}">
                  <a16:creationId xmlns:a16="http://schemas.microsoft.com/office/drawing/2014/main" id="{9A8D7FD9-732F-4803-95F5-549A364DF88D}"/>
                </a:ext>
              </a:extLst>
            </p:cNvPr>
            <p:cNvSpPr/>
            <p:nvPr/>
          </p:nvSpPr>
          <p:spPr>
            <a:xfrm>
              <a:off x="10791312" y="6174551"/>
              <a:ext cx="7268088" cy="246879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>
                <a:lnSpc>
                  <a:spcPct val="90000"/>
                </a:lnSpc>
              </a:pP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3CBBAC-2A11-4D0D-8BDC-4325FDF094A2}"/>
                </a:ext>
              </a:extLst>
            </p:cNvPr>
            <p:cNvSpPr txBox="1"/>
            <p:nvPr/>
          </p:nvSpPr>
          <p:spPr>
            <a:xfrm>
              <a:off x="10757640" y="6340853"/>
              <a:ext cx="7517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1. Views.py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에서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SQL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문법을 사용하여 입지요인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DATA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불러오기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26D371-2513-4F06-B0FE-20D4A98B0225}"/>
                </a:ext>
              </a:extLst>
            </p:cNvPr>
            <p:cNvSpPr txBox="1"/>
            <p:nvPr/>
          </p:nvSpPr>
          <p:spPr>
            <a:xfrm>
              <a:off x="10803404" y="7006935"/>
              <a:ext cx="69652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2. Python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함수를 사용하여 선택된 아파트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1KM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반경 안에 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  <a:p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입지요인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DATA </a:t>
              </a:r>
              <a:r>
                <a:rPr lang="ko-KR" altLang="en-US" sz="2000" b="1" dirty="0" err="1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전처리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D604AC-D803-4766-8CA0-F0AAE7C31339}"/>
                </a:ext>
              </a:extLst>
            </p:cNvPr>
            <p:cNvSpPr txBox="1"/>
            <p:nvPr/>
          </p:nvSpPr>
          <p:spPr>
            <a:xfrm>
              <a:off x="10803404" y="7913818"/>
              <a:ext cx="71653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3. Folium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함수를 사용하여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map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구현하고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jinja2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문법을 사용하여 화면에 표시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6D5B49-999B-4868-B5F5-08620F6EEF0F}"/>
              </a:ext>
            </a:extLst>
          </p:cNvPr>
          <p:cNvGrpSpPr/>
          <p:nvPr/>
        </p:nvGrpSpPr>
        <p:grpSpPr>
          <a:xfrm>
            <a:off x="2560836" y="2477763"/>
            <a:ext cx="15498563" cy="2045039"/>
            <a:chOff x="2560836" y="2477763"/>
            <a:chExt cx="15498563" cy="204503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BFC0001-19A2-404C-87DE-F1104E41F1A5}"/>
                </a:ext>
              </a:extLst>
            </p:cNvPr>
            <p:cNvSpPr/>
            <p:nvPr/>
          </p:nvSpPr>
          <p:spPr>
            <a:xfrm>
              <a:off x="2560836" y="2477763"/>
              <a:ext cx="7415738" cy="397194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255;ge7a6272204_6_518">
              <a:extLst>
                <a:ext uri="{FF2B5EF4-FFF2-40B4-BE49-F238E27FC236}">
                  <a16:creationId xmlns:a16="http://schemas.microsoft.com/office/drawing/2014/main" id="{33CAED5B-34D5-40DB-8CE6-12B86E909EFB}"/>
                </a:ext>
              </a:extLst>
            </p:cNvPr>
            <p:cNvSpPr/>
            <p:nvPr/>
          </p:nvSpPr>
          <p:spPr>
            <a:xfrm>
              <a:off x="10757640" y="3506739"/>
              <a:ext cx="7301759" cy="1016063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>
                <a:lnSpc>
                  <a:spcPct val="90000"/>
                </a:lnSpc>
              </a:pP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F12164-DCD9-4A82-9502-FA3192360C1F}"/>
                </a:ext>
              </a:extLst>
            </p:cNvPr>
            <p:cNvSpPr txBox="1"/>
            <p:nvPr/>
          </p:nvSpPr>
          <p:spPr>
            <a:xfrm>
              <a:off x="10834212" y="3653189"/>
              <a:ext cx="45739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Mainpage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에서 검색에서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GET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방식을 사용하여 데이터가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URL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뒤에 추가 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49A11B24-353B-4310-97F0-ABDC7DF81C38}"/>
                </a:ext>
              </a:extLst>
            </p:cNvPr>
            <p:cNvCxnSpPr>
              <a:cxnSpLocks/>
              <a:stCxn id="24" idx="3"/>
              <a:endCxn id="28" idx="0"/>
            </p:cNvCxnSpPr>
            <p:nvPr/>
          </p:nvCxnSpPr>
          <p:spPr>
            <a:xfrm>
              <a:off x="9976574" y="2676360"/>
              <a:ext cx="4431946" cy="830379"/>
            </a:xfrm>
            <a:prstGeom prst="bentConnector2">
              <a:avLst/>
            </a:prstGeom>
            <a:ln w="38100">
              <a:solidFill>
                <a:srgbClr val="FFC6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90C6EA4C-C3F9-431D-BC85-B44D6D60DD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93447C80-F1A2-42A5-967E-8D8A792F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2" r="15941"/>
          <a:stretch/>
        </p:blipFill>
        <p:spPr>
          <a:xfrm>
            <a:off x="449017" y="2791259"/>
            <a:ext cx="9214574" cy="6665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Search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-3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3A197F-54BA-432C-8181-3C309E410A3D}"/>
              </a:ext>
            </a:extLst>
          </p:cNvPr>
          <p:cNvGrpSpPr/>
          <p:nvPr/>
        </p:nvGrpSpPr>
        <p:grpSpPr>
          <a:xfrm>
            <a:off x="742950" y="3462761"/>
            <a:ext cx="16987735" cy="5465354"/>
            <a:chOff x="742950" y="3462761"/>
            <a:chExt cx="16987735" cy="54653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52084AF-DA20-4735-9545-ECBA78A6646B}"/>
                </a:ext>
              </a:extLst>
            </p:cNvPr>
            <p:cNvGrpSpPr/>
            <p:nvPr/>
          </p:nvGrpSpPr>
          <p:grpSpPr>
            <a:xfrm>
              <a:off x="9870171" y="7898741"/>
              <a:ext cx="7860514" cy="1029374"/>
              <a:chOff x="8571566" y="2284811"/>
              <a:chExt cx="8725834" cy="693062"/>
            </a:xfrm>
          </p:grpSpPr>
          <p:sp>
            <p:nvSpPr>
              <p:cNvPr id="16" name="Google Shape;255;ge7a6272204_6_518">
                <a:extLst>
                  <a:ext uri="{FF2B5EF4-FFF2-40B4-BE49-F238E27FC236}">
                    <a16:creationId xmlns:a16="http://schemas.microsoft.com/office/drawing/2014/main" id="{9864458B-47CC-41FA-A151-46AA1DEDBEA9}"/>
                  </a:ext>
                </a:extLst>
              </p:cNvPr>
              <p:cNvSpPr/>
              <p:nvPr/>
            </p:nvSpPr>
            <p:spPr>
              <a:xfrm>
                <a:off x="8571566" y="2284811"/>
                <a:ext cx="8725834" cy="693062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rgbClr val="FFC6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>
                  <a:lnSpc>
                    <a:spcPct val="90000"/>
                  </a:lnSpc>
                </a:pP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B8A517-ECC9-4177-A3B2-55BD326846C7}"/>
                  </a:ext>
                </a:extLst>
              </p:cNvPr>
              <p:cNvSpPr txBox="1"/>
              <p:nvPr/>
            </p:nvSpPr>
            <p:spPr>
              <a:xfrm>
                <a:off x="8658991" y="2488547"/>
                <a:ext cx="8536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아파트 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1km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반경 안 각 입지요인의 수를 </a:t>
                </a:r>
                <a:r>
                  <a:rPr lang="en-US" altLang="ko-KR" sz="2000" b="1" dirty="0" err="1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plotly</a:t>
                </a:r>
                <a:r>
                  <a:rPr lang="en-US" altLang="ko-KR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 </a:t>
                </a:r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를 통해서 막대그래프로 구현</a:t>
                </a: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8A43595-7C74-415A-A910-676F05370282}"/>
                </a:ext>
              </a:extLst>
            </p:cNvPr>
            <p:cNvSpPr/>
            <p:nvPr/>
          </p:nvSpPr>
          <p:spPr>
            <a:xfrm>
              <a:off x="742950" y="3462761"/>
              <a:ext cx="3981450" cy="5127470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id="{EE1E1BCE-3ECB-4F1B-A249-640D2EE58C96}"/>
                </a:ext>
              </a:extLst>
            </p:cNvPr>
            <p:cNvCxnSpPr>
              <a:cxnSpLocks/>
              <a:stCxn id="18" idx="2"/>
              <a:endCxn id="16" idx="2"/>
            </p:cNvCxnSpPr>
            <p:nvPr/>
          </p:nvCxnSpPr>
          <p:spPr>
            <a:xfrm rot="16200000" flipH="1">
              <a:off x="8098109" y="3225796"/>
              <a:ext cx="337884" cy="11066753"/>
            </a:xfrm>
            <a:prstGeom prst="bentConnector3">
              <a:avLst>
                <a:gd name="adj1" fmla="val 167656"/>
              </a:avLst>
            </a:prstGeom>
            <a:ln w="38100">
              <a:solidFill>
                <a:srgbClr val="FFC6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40A34E-C3FE-415F-B989-5CEA69878A5C}"/>
              </a:ext>
            </a:extLst>
          </p:cNvPr>
          <p:cNvGrpSpPr/>
          <p:nvPr/>
        </p:nvGrpSpPr>
        <p:grpSpPr>
          <a:xfrm>
            <a:off x="5409497" y="3033817"/>
            <a:ext cx="12321187" cy="5556414"/>
            <a:chOff x="5409497" y="3033817"/>
            <a:chExt cx="12321187" cy="555641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ED9D4FA-DAB8-4B25-8C6C-945492ABC254}"/>
                </a:ext>
              </a:extLst>
            </p:cNvPr>
            <p:cNvGrpSpPr/>
            <p:nvPr/>
          </p:nvGrpSpPr>
          <p:grpSpPr>
            <a:xfrm>
              <a:off x="9870171" y="3033817"/>
              <a:ext cx="7860513" cy="1039593"/>
              <a:chOff x="9004852" y="7893045"/>
              <a:chExt cx="8725834" cy="1039593"/>
            </a:xfrm>
          </p:grpSpPr>
          <p:sp>
            <p:nvSpPr>
              <p:cNvPr id="24" name="Google Shape;255;ge7a6272204_6_518">
                <a:extLst>
                  <a:ext uri="{FF2B5EF4-FFF2-40B4-BE49-F238E27FC236}">
                    <a16:creationId xmlns:a16="http://schemas.microsoft.com/office/drawing/2014/main" id="{7F4D2411-4ACC-4F39-B66E-B470C1AD4027}"/>
                  </a:ext>
                </a:extLst>
              </p:cNvPr>
              <p:cNvSpPr/>
              <p:nvPr/>
            </p:nvSpPr>
            <p:spPr>
              <a:xfrm>
                <a:off x="9004852" y="7893045"/>
                <a:ext cx="8725834" cy="1039593"/>
              </a:xfrm>
              <a:prstGeom prst="rect">
                <a:avLst/>
              </a:prstGeom>
              <a:solidFill>
                <a:schemeClr val="lt1"/>
              </a:solidFill>
              <a:ln w="38100" cap="flat" cmpd="sng">
                <a:solidFill>
                  <a:srgbClr val="FFC6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137138" tIns="137138" rIns="137138" bIns="137138" anchor="ctr" anchorCtr="0">
                <a:noAutofit/>
              </a:bodyPr>
              <a:lstStyle/>
              <a:p>
                <a:pPr marL="342900">
                  <a:lnSpc>
                    <a:spcPct val="90000"/>
                  </a:lnSpc>
                </a:pP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D17B2F-AA8F-47F1-B203-9D4ABFF0C5A6}"/>
                  </a:ext>
                </a:extLst>
              </p:cNvPr>
              <p:cNvSpPr txBox="1"/>
              <p:nvPr/>
            </p:nvSpPr>
            <p:spPr>
              <a:xfrm>
                <a:off x="9099273" y="8054107"/>
                <a:ext cx="85369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0C5773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  <a:sym typeface="Malgun Gothic"/>
                  </a:rPr>
                  <a:t>세 가지 카테고리로 입지 요인을 묶고 각 카테고리의 평균을 낸 값을 레이더 차트로 표시 </a:t>
                </a:r>
                <a:endPara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endParaRPr>
              </a:p>
            </p:txBody>
          </p:sp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95762BE-21F0-4700-8927-EFB206B39A55}"/>
                </a:ext>
              </a:extLst>
            </p:cNvPr>
            <p:cNvSpPr/>
            <p:nvPr/>
          </p:nvSpPr>
          <p:spPr>
            <a:xfrm>
              <a:off x="5409497" y="3356433"/>
              <a:ext cx="3981450" cy="5233798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09CB1C4D-8351-4C5E-853C-D3246B36909C}"/>
                </a:ext>
              </a:extLst>
            </p:cNvPr>
            <p:cNvCxnSpPr>
              <a:cxnSpLocks/>
              <a:stCxn id="33" idx="0"/>
              <a:endCxn id="24" idx="0"/>
            </p:cNvCxnSpPr>
            <p:nvPr/>
          </p:nvCxnSpPr>
          <p:spPr>
            <a:xfrm rot="5400000" flipH="1" flipV="1">
              <a:off x="10439017" y="-4978"/>
              <a:ext cx="322616" cy="6400206"/>
            </a:xfrm>
            <a:prstGeom prst="bentConnector3">
              <a:avLst>
                <a:gd name="adj1" fmla="val 170858"/>
              </a:avLst>
            </a:prstGeom>
            <a:ln w="38100">
              <a:solidFill>
                <a:srgbClr val="FFC6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BD21B8-1A3D-494C-B05B-9D82ADB7CC18}"/>
              </a:ext>
            </a:extLst>
          </p:cNvPr>
          <p:cNvGrpSpPr/>
          <p:nvPr/>
        </p:nvGrpSpPr>
        <p:grpSpPr>
          <a:xfrm>
            <a:off x="10299596" y="4562937"/>
            <a:ext cx="6903382" cy="2807898"/>
            <a:chOff x="5145722" y="2035022"/>
            <a:chExt cx="5065078" cy="1871932"/>
          </a:xfrm>
          <a:solidFill>
            <a:srgbClr val="0C5773"/>
          </a:solidFill>
        </p:grpSpPr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7939477F-8FDD-487E-A07B-C2F100359BD5}"/>
                </a:ext>
              </a:extLst>
            </p:cNvPr>
            <p:cNvSpPr/>
            <p:nvPr/>
          </p:nvSpPr>
          <p:spPr>
            <a:xfrm flipH="1">
              <a:off x="5174754" y="2750466"/>
              <a:ext cx="5036045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편의 입지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우체국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편의점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전통시장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baseline="30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8" name="사각형: 잘린 한쪽 모서리 37">
              <a:extLst>
                <a:ext uri="{FF2B5EF4-FFF2-40B4-BE49-F238E27FC236}">
                  <a16:creationId xmlns:a16="http://schemas.microsoft.com/office/drawing/2014/main" id="{FA8E13D4-E689-43EF-8EE4-9CD9F3D0447C}"/>
                </a:ext>
              </a:extLst>
            </p:cNvPr>
            <p:cNvSpPr/>
            <p:nvPr/>
          </p:nvSpPr>
          <p:spPr>
            <a:xfrm flipH="1">
              <a:off x="5174753" y="2035022"/>
              <a:ext cx="5036047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교통 입지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버스 정류장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지하철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9" name="사각형: 잘린 한쪽 모서리 38">
              <a:extLst>
                <a:ext uri="{FF2B5EF4-FFF2-40B4-BE49-F238E27FC236}">
                  <a16:creationId xmlns:a16="http://schemas.microsoft.com/office/drawing/2014/main" id="{682E7410-9B95-452C-9AC7-2B93A8077BC8}"/>
                </a:ext>
              </a:extLst>
            </p:cNvPr>
            <p:cNvSpPr/>
            <p:nvPr/>
          </p:nvSpPr>
          <p:spPr>
            <a:xfrm flipH="1">
              <a:off x="5145722" y="3468128"/>
              <a:ext cx="5065078" cy="438826"/>
            </a:xfrm>
            <a:prstGeom prst="snip1Rect">
              <a:avLst>
                <a:gd name="adj" fmla="val 5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교육 입지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(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유치원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어린이집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, </a:t>
              </a:r>
              <a:r>
                <a:rPr lang="ko-KR" altLang="en-US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학교</a:t>
              </a:r>
              <a:r>
                <a:rPr lang="en-US" altLang="ko-KR" sz="21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)</a:t>
              </a:r>
              <a:endParaRPr lang="ko-KR" altLang="en-US" sz="21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B0A433C8-6FF5-4779-9235-AA99E184C2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8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2D1C89B-7A3A-40D1-91AD-5E276C2D34E0}"/>
              </a:ext>
            </a:extLst>
          </p:cNvPr>
          <p:cNvSpPr/>
          <p:nvPr/>
        </p:nvSpPr>
        <p:spPr>
          <a:xfrm rot="5400000">
            <a:off x="11365497" y="4746940"/>
            <a:ext cx="8671095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4343400" cy="584775"/>
            <a:chOff x="613793" y="2021192"/>
            <a:chExt cx="4343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3800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입지선정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- 1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81C7FA-912A-4B46-82A3-8E7604E9B623}"/>
              </a:ext>
            </a:extLst>
          </p:cNvPr>
          <p:cNvGrpSpPr/>
          <p:nvPr/>
        </p:nvGrpSpPr>
        <p:grpSpPr>
          <a:xfrm>
            <a:off x="10320509" y="2021193"/>
            <a:ext cx="6225560" cy="3974418"/>
            <a:chOff x="10320509" y="2021193"/>
            <a:chExt cx="6225560" cy="397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42A9C6-DD00-4B3A-8DAA-8E034E537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0509" y="2021193"/>
              <a:ext cx="5036602" cy="3360154"/>
            </a:xfrm>
            <a:prstGeom prst="rect">
              <a:avLst/>
            </a:prstGeom>
            <a:ln w="28575">
              <a:solidFill>
                <a:srgbClr val="0D6381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D2E399-2044-487F-BEE6-1B93E123E995}"/>
                </a:ext>
              </a:extLst>
            </p:cNvPr>
            <p:cNvSpPr txBox="1"/>
            <p:nvPr/>
          </p:nvSpPr>
          <p:spPr>
            <a:xfrm>
              <a:off x="11277600" y="5595501"/>
              <a:ext cx="5268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서울특별시 공동주택 아파트 정보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ADD8A0-1C16-4A7B-B374-30EE74E48726}"/>
              </a:ext>
            </a:extLst>
          </p:cNvPr>
          <p:cNvGrpSpPr/>
          <p:nvPr/>
        </p:nvGrpSpPr>
        <p:grpSpPr>
          <a:xfrm>
            <a:off x="10320509" y="6398252"/>
            <a:ext cx="7053091" cy="1867555"/>
            <a:chOff x="10320509" y="6398252"/>
            <a:chExt cx="7053091" cy="18675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35DCDB-C47F-4513-A3A3-CC485A3A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20509" y="6398252"/>
              <a:ext cx="7053091" cy="1867555"/>
            </a:xfrm>
            <a:prstGeom prst="rect">
              <a:avLst/>
            </a:prstGeom>
            <a:ln w="28575">
              <a:solidFill>
                <a:srgbClr val="0D6381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65C954-3C48-4E7A-9B64-F598C1494A4F}"/>
                </a:ext>
              </a:extLst>
            </p:cNvPr>
            <p:cNvSpPr txBox="1"/>
            <p:nvPr/>
          </p:nvSpPr>
          <p:spPr>
            <a:xfrm>
              <a:off x="14869669" y="6946517"/>
              <a:ext cx="2133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인공지능 모델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2E7B5E-33ED-4F42-BB0A-A1130018BF8E}"/>
              </a:ext>
            </a:extLst>
          </p:cNvPr>
          <p:cNvGrpSpPr/>
          <p:nvPr/>
        </p:nvGrpSpPr>
        <p:grpSpPr>
          <a:xfrm>
            <a:off x="13740247" y="3164338"/>
            <a:ext cx="4782175" cy="2217009"/>
            <a:chOff x="13740247" y="3164338"/>
            <a:chExt cx="4782175" cy="221700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6917089-5B54-40DC-A03C-029C67EB5EE0}"/>
                </a:ext>
              </a:extLst>
            </p:cNvPr>
            <p:cNvGrpSpPr/>
            <p:nvPr/>
          </p:nvGrpSpPr>
          <p:grpSpPr>
            <a:xfrm>
              <a:off x="16794322" y="3755831"/>
              <a:ext cx="1371600" cy="1625516"/>
              <a:chOff x="5638800" y="2971800"/>
              <a:chExt cx="914400" cy="1083677"/>
            </a:xfrm>
          </p:grpSpPr>
          <p:pic>
            <p:nvPicPr>
              <p:cNvPr id="28" name="그래픽 27" descr="열린 폴더 윤곽선">
                <a:extLst>
                  <a:ext uri="{FF2B5EF4-FFF2-40B4-BE49-F238E27FC236}">
                    <a16:creationId xmlns:a16="http://schemas.microsoft.com/office/drawing/2014/main" id="{BB52395C-2463-4E08-B51A-543BA64FE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12026B-94A5-473E-A046-1FE4B4DF3A12}"/>
                  </a:ext>
                </a:extLst>
              </p:cNvPr>
              <p:cNvSpPr txBox="1"/>
              <p:nvPr/>
            </p:nvSpPr>
            <p:spPr>
              <a:xfrm>
                <a:off x="5638800" y="368614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 err="1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rainod</a:t>
                </a:r>
                <a:endParaRPr lang="ko-KR" altLang="en-US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30" name="더하기 기호 29">
              <a:extLst>
                <a:ext uri="{FF2B5EF4-FFF2-40B4-BE49-F238E27FC236}">
                  <a16:creationId xmlns:a16="http://schemas.microsoft.com/office/drawing/2014/main" id="{523A2E30-DB09-42AF-8EA5-CC76FCD866EC}"/>
                </a:ext>
              </a:extLst>
            </p:cNvPr>
            <p:cNvSpPr/>
            <p:nvPr/>
          </p:nvSpPr>
          <p:spPr>
            <a:xfrm>
              <a:off x="15681078" y="4106640"/>
              <a:ext cx="858753" cy="858753"/>
            </a:xfrm>
            <a:prstGeom prst="mathPlus">
              <a:avLst/>
            </a:prstGeom>
            <a:solidFill>
              <a:srgbClr val="FF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9D489EE-BEBA-416D-A2CD-5B66B5CDD7A4}"/>
                </a:ext>
              </a:extLst>
            </p:cNvPr>
            <p:cNvGrpSpPr/>
            <p:nvPr/>
          </p:nvGrpSpPr>
          <p:grpSpPr>
            <a:xfrm>
              <a:off x="13740247" y="3164338"/>
              <a:ext cx="4782175" cy="674399"/>
              <a:chOff x="10481867" y="7607317"/>
              <a:chExt cx="3905257" cy="674399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34A9FD3-321D-4802-A9A3-A44DCB8566F9}"/>
                  </a:ext>
                </a:extLst>
              </p:cNvPr>
              <p:cNvGrpSpPr/>
              <p:nvPr/>
            </p:nvGrpSpPr>
            <p:grpSpPr>
              <a:xfrm>
                <a:off x="10481867" y="7607317"/>
                <a:ext cx="3606749" cy="674399"/>
                <a:chOff x="5791277" y="2555004"/>
                <a:chExt cx="5410123" cy="1011598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29AA092-3DCB-45F1-A7E8-813706DE8515}"/>
                    </a:ext>
                  </a:extLst>
                </p:cNvPr>
                <p:cNvSpPr/>
                <p:nvPr/>
              </p:nvSpPr>
              <p:spPr>
                <a:xfrm>
                  <a:off x="5823857" y="2728402"/>
                  <a:ext cx="5377543" cy="838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F3F3F4B7-4184-41E9-A782-69D8285FC7CE}"/>
                    </a:ext>
                  </a:extLst>
                </p:cNvPr>
                <p:cNvSpPr/>
                <p:nvPr/>
              </p:nvSpPr>
              <p:spPr>
                <a:xfrm rot="21371122">
                  <a:off x="5791277" y="2555004"/>
                  <a:ext cx="5264733" cy="838200"/>
                </a:xfrm>
                <a:prstGeom prst="rect">
                  <a:avLst/>
                </a:prstGeom>
                <a:solidFill>
                  <a:srgbClr val="FFFFAF"/>
                </a:solidFill>
                <a:ln>
                  <a:solidFill>
                    <a:srgbClr val="FFFF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60A2B5DB-7EBF-47CE-8A3E-5D77CA02A7FA}"/>
                    </a:ext>
                  </a:extLst>
                </p:cNvPr>
                <p:cNvSpPr/>
                <p:nvPr/>
              </p:nvSpPr>
              <p:spPr>
                <a:xfrm rot="21371122">
                  <a:off x="5796001" y="2692177"/>
                  <a:ext cx="999490" cy="8382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D0C8E6-A3DB-4A2F-94DF-FC0D5AB375A7}"/>
                  </a:ext>
                </a:extLst>
              </p:cNvPr>
              <p:cNvSpPr txBox="1"/>
              <p:nvPr/>
            </p:nvSpPr>
            <p:spPr>
              <a:xfrm rot="21299662">
                <a:off x="11175211" y="7626269"/>
                <a:ext cx="3211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Rainod</a:t>
                </a:r>
                <a:r>
                  <a:rPr lang="ko-KR" altLang="en-US" dirty="0"/>
                  <a:t>를 활용하여 </a:t>
                </a:r>
                <a:r>
                  <a:rPr lang="ko-KR" altLang="en-US" b="1" dirty="0">
                    <a:solidFill>
                      <a:srgbClr val="0D6381"/>
                    </a:solidFill>
                  </a:rPr>
                  <a:t>거리 계산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89EB8A-830E-4D9A-B4EF-70C99C578466}"/>
              </a:ext>
            </a:extLst>
          </p:cNvPr>
          <p:cNvGrpSpPr/>
          <p:nvPr/>
        </p:nvGrpSpPr>
        <p:grpSpPr>
          <a:xfrm>
            <a:off x="10315128" y="8791393"/>
            <a:ext cx="7667747" cy="1305107"/>
            <a:chOff x="10315128" y="8791393"/>
            <a:chExt cx="7667747" cy="13051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0D9B7A-12FB-4D34-8EC4-E65CC0E7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15128" y="8791393"/>
              <a:ext cx="3745651" cy="1305107"/>
            </a:xfrm>
            <a:prstGeom prst="rect">
              <a:avLst/>
            </a:prstGeom>
            <a:ln w="28575">
              <a:solidFill>
                <a:srgbClr val="0D6381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BD6030A-8D64-4837-ABDF-065F9F12D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58" t="62035" r="27444" b="18437"/>
            <a:stretch/>
          </p:blipFill>
          <p:spPr>
            <a:xfrm>
              <a:off x="14577738" y="8814072"/>
              <a:ext cx="3405137" cy="12824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21D1A306-1F88-4A82-9F9D-2AE1A1F8A0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15421"/>
          <a:stretch/>
        </p:blipFill>
        <p:spPr>
          <a:xfrm>
            <a:off x="453560" y="2773104"/>
            <a:ext cx="9214574" cy="66833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F63D3B7-C2E5-460A-A587-257DABCA0B41}"/>
              </a:ext>
            </a:extLst>
          </p:cNvPr>
          <p:cNvSpPr/>
          <p:nvPr/>
        </p:nvSpPr>
        <p:spPr>
          <a:xfrm>
            <a:off x="355847" y="4733920"/>
            <a:ext cx="2524525" cy="647427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311E5FF-DC0A-4124-80AA-8EA136F441E2}"/>
              </a:ext>
            </a:extLst>
          </p:cNvPr>
          <p:cNvSpPr/>
          <p:nvPr/>
        </p:nvSpPr>
        <p:spPr>
          <a:xfrm>
            <a:off x="3994279" y="5147095"/>
            <a:ext cx="4399064" cy="4399064"/>
          </a:xfrm>
          <a:prstGeom prst="ellipse">
            <a:avLst/>
          </a:prstGeom>
          <a:noFill/>
          <a:ln w="7620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6F977271-D2F2-43D4-98A8-D767005529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62A0E1A-F40C-4138-92DB-A29EFD347485}"/>
              </a:ext>
            </a:extLst>
          </p:cNvPr>
          <p:cNvSpPr/>
          <p:nvPr/>
        </p:nvSpPr>
        <p:spPr>
          <a:xfrm rot="5400000">
            <a:off x="11365497" y="4746940"/>
            <a:ext cx="8671095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0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204E8-1EFD-4C7D-864C-FB7CB525F4FC}"/>
              </a:ext>
            </a:extLst>
          </p:cNvPr>
          <p:cNvGrpSpPr/>
          <p:nvPr/>
        </p:nvGrpSpPr>
        <p:grpSpPr>
          <a:xfrm>
            <a:off x="762000" y="1846401"/>
            <a:ext cx="5105400" cy="584775"/>
            <a:chOff x="613793" y="2021192"/>
            <a:chExt cx="5105400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AFEE9-FA45-4303-8499-2D1EB610B9DB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군집화 분포 결과 시각화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18" name="그룹 1003">
              <a:extLst>
                <a:ext uri="{FF2B5EF4-FFF2-40B4-BE49-F238E27FC236}">
                  <a16:creationId xmlns:a16="http://schemas.microsoft.com/office/drawing/2014/main" id="{CAB3BBF7-CB74-49E3-9680-FCB1B818259F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19" name="Object 10">
                <a:extLst>
                  <a:ext uri="{FF2B5EF4-FFF2-40B4-BE49-F238E27FC236}">
                    <a16:creationId xmlns:a16="http://schemas.microsoft.com/office/drawing/2014/main" id="{7D19F869-1C4F-4C01-9D15-C175AC27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0" y="568690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pic>
        <p:nvPicPr>
          <p:cNvPr id="20" name="그림 19" descr="지도이(가) 표시된 사진&#10;&#10;자동 생성된 설명">
            <a:extLst>
              <a:ext uri="{FF2B5EF4-FFF2-40B4-BE49-F238E27FC236}">
                <a16:creationId xmlns:a16="http://schemas.microsoft.com/office/drawing/2014/main" id="{5458B463-3896-41B5-AA80-4CFFB33149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4" r="16289"/>
          <a:stretch/>
        </p:blipFill>
        <p:spPr>
          <a:xfrm>
            <a:off x="447275" y="2766211"/>
            <a:ext cx="9214575" cy="66902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58766C-198E-4686-98E6-F0FD99208C57}"/>
              </a:ext>
            </a:extLst>
          </p:cNvPr>
          <p:cNvGrpSpPr/>
          <p:nvPr/>
        </p:nvGrpSpPr>
        <p:grpSpPr>
          <a:xfrm>
            <a:off x="10609645" y="6214067"/>
            <a:ext cx="7053091" cy="1867555"/>
            <a:chOff x="10320509" y="6398252"/>
            <a:chExt cx="7053091" cy="186755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4241BFB-AA56-42F1-8B28-FC01B809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20509" y="6398252"/>
              <a:ext cx="7053091" cy="1867555"/>
            </a:xfrm>
            <a:prstGeom prst="rect">
              <a:avLst/>
            </a:prstGeom>
            <a:ln w="28575">
              <a:solidFill>
                <a:srgbClr val="0D6381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7B02FE-BAD0-423A-B9C7-E0639B5250DA}"/>
                </a:ext>
              </a:extLst>
            </p:cNvPr>
            <p:cNvSpPr txBox="1"/>
            <p:nvPr/>
          </p:nvSpPr>
          <p:spPr>
            <a:xfrm>
              <a:off x="14869669" y="6946517"/>
              <a:ext cx="2133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인공지능 모델 </a:t>
              </a: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142112-CF91-445F-A973-D33419614690}"/>
              </a:ext>
            </a:extLst>
          </p:cNvPr>
          <p:cNvSpPr/>
          <p:nvPr/>
        </p:nvSpPr>
        <p:spPr>
          <a:xfrm>
            <a:off x="447275" y="5810815"/>
            <a:ext cx="2524525" cy="2761685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C95B163-A8D1-4281-A3DB-D06767121BCF}"/>
              </a:ext>
            </a:extLst>
          </p:cNvPr>
          <p:cNvGrpSpPr/>
          <p:nvPr/>
        </p:nvGrpSpPr>
        <p:grpSpPr>
          <a:xfrm>
            <a:off x="10551565" y="2025026"/>
            <a:ext cx="5721475" cy="454607"/>
            <a:chOff x="11118725" y="1885120"/>
            <a:chExt cx="5721475" cy="454607"/>
          </a:xfrm>
        </p:grpSpPr>
        <p:sp>
          <p:nvSpPr>
            <p:cNvPr id="27" name="Google Shape;242;ge7a6272204_6_518">
              <a:extLst>
                <a:ext uri="{FF2B5EF4-FFF2-40B4-BE49-F238E27FC236}">
                  <a16:creationId xmlns:a16="http://schemas.microsoft.com/office/drawing/2014/main" id="{3A3D4AC9-82B5-40EF-A108-F3F140BA5354}"/>
                </a:ext>
              </a:extLst>
            </p:cNvPr>
            <p:cNvSpPr/>
            <p:nvPr/>
          </p:nvSpPr>
          <p:spPr>
            <a:xfrm>
              <a:off x="11118725" y="1885120"/>
              <a:ext cx="1316164" cy="454607"/>
            </a:xfrm>
            <a:prstGeom prst="rect">
              <a:avLst/>
            </a:prstGeom>
            <a:solidFill>
              <a:srgbClr val="0C577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algn="ctr"/>
              <a:r>
                <a:rPr lang="ko-KR" altLang="en-US" b="1" dirty="0">
                  <a:solidFill>
                    <a:schemeClr val="lt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강남구</a:t>
              </a:r>
              <a:endParaRPr b="1" baseline="30000" dirty="0">
                <a:solidFill>
                  <a:schemeClr val="lt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7C961-8419-4906-A543-4AAA11C8B257}"/>
                </a:ext>
              </a:extLst>
            </p:cNvPr>
            <p:cNvSpPr txBox="1"/>
            <p:nvPr/>
          </p:nvSpPr>
          <p:spPr>
            <a:xfrm>
              <a:off x="12542156" y="1912368"/>
              <a:ext cx="4298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유치원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,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편의점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,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우체국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121935-6411-459D-9EFD-3754F77CE9A5}"/>
              </a:ext>
            </a:extLst>
          </p:cNvPr>
          <p:cNvGrpSpPr/>
          <p:nvPr/>
        </p:nvGrpSpPr>
        <p:grpSpPr>
          <a:xfrm>
            <a:off x="10609645" y="2895042"/>
            <a:ext cx="7912777" cy="2981203"/>
            <a:chOff x="10609645" y="2895042"/>
            <a:chExt cx="7912777" cy="2981203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D2709B-0B7B-4B1B-936E-379891CF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09645" y="2895042"/>
              <a:ext cx="4819772" cy="2563838"/>
            </a:xfrm>
            <a:prstGeom prst="rect">
              <a:avLst/>
            </a:prstGeom>
            <a:ln w="28575">
              <a:solidFill>
                <a:srgbClr val="0D6381"/>
              </a:solidFill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8DBACA-02BA-4A9B-9B82-20627EC88C62}"/>
                </a:ext>
              </a:extLst>
            </p:cNvPr>
            <p:cNvSpPr txBox="1"/>
            <p:nvPr/>
          </p:nvSpPr>
          <p:spPr>
            <a:xfrm>
              <a:off x="13019531" y="5476135"/>
              <a:ext cx="5268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서울특별시 공동주택 아파트 정보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4B9D29B-324F-45DE-AEC6-F88FCE55BF52}"/>
                </a:ext>
              </a:extLst>
            </p:cNvPr>
            <p:cNvGrpSpPr/>
            <p:nvPr/>
          </p:nvGrpSpPr>
          <p:grpSpPr>
            <a:xfrm>
              <a:off x="16697033" y="3752084"/>
              <a:ext cx="1371600" cy="1625516"/>
              <a:chOff x="5638800" y="2971800"/>
              <a:chExt cx="914400" cy="1083677"/>
            </a:xfrm>
          </p:grpSpPr>
          <p:pic>
            <p:nvPicPr>
              <p:cNvPr id="33" name="그래픽 32" descr="열린 폴더 윤곽선">
                <a:extLst>
                  <a:ext uri="{FF2B5EF4-FFF2-40B4-BE49-F238E27FC236}">
                    <a16:creationId xmlns:a16="http://schemas.microsoft.com/office/drawing/2014/main" id="{45197A7C-D081-4E51-B849-F4322D85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36433B-94F8-4D2C-9471-4CDAE1F1D4C9}"/>
                  </a:ext>
                </a:extLst>
              </p:cNvPr>
              <p:cNvSpPr txBox="1"/>
              <p:nvPr/>
            </p:nvSpPr>
            <p:spPr>
              <a:xfrm>
                <a:off x="5638800" y="3686145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 err="1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rainod</a:t>
                </a:r>
                <a:endParaRPr lang="ko-KR" altLang="en-US" sz="3000" b="1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35" name="더하기 기호 34">
              <a:extLst>
                <a:ext uri="{FF2B5EF4-FFF2-40B4-BE49-F238E27FC236}">
                  <a16:creationId xmlns:a16="http://schemas.microsoft.com/office/drawing/2014/main" id="{82810FCF-3886-4F05-90F5-BCD5522A7BDE}"/>
                </a:ext>
              </a:extLst>
            </p:cNvPr>
            <p:cNvSpPr/>
            <p:nvPr/>
          </p:nvSpPr>
          <p:spPr>
            <a:xfrm>
              <a:off x="15583789" y="4102893"/>
              <a:ext cx="858753" cy="858753"/>
            </a:xfrm>
            <a:prstGeom prst="mathPlus">
              <a:avLst/>
            </a:prstGeom>
            <a:solidFill>
              <a:srgbClr val="FF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BD8B142-D68D-4256-B813-EAC504D6CECE}"/>
                </a:ext>
              </a:extLst>
            </p:cNvPr>
            <p:cNvGrpSpPr/>
            <p:nvPr/>
          </p:nvGrpSpPr>
          <p:grpSpPr>
            <a:xfrm>
              <a:off x="13740247" y="3164338"/>
              <a:ext cx="4782175" cy="674399"/>
              <a:chOff x="10481867" y="7607317"/>
              <a:chExt cx="3905257" cy="674399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E8303625-2940-4D8D-A7FD-7056672B759F}"/>
                  </a:ext>
                </a:extLst>
              </p:cNvPr>
              <p:cNvGrpSpPr/>
              <p:nvPr/>
            </p:nvGrpSpPr>
            <p:grpSpPr>
              <a:xfrm>
                <a:off x="10481867" y="7607317"/>
                <a:ext cx="3606749" cy="674399"/>
                <a:chOff x="5791277" y="2555004"/>
                <a:chExt cx="5410123" cy="1011598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7C6FFC2-101C-4728-990A-EC25DABD9140}"/>
                    </a:ext>
                  </a:extLst>
                </p:cNvPr>
                <p:cNvSpPr/>
                <p:nvPr/>
              </p:nvSpPr>
              <p:spPr>
                <a:xfrm>
                  <a:off x="5823857" y="2728402"/>
                  <a:ext cx="5377543" cy="8382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64EDF0A3-82C0-4F41-9649-BB9BD9AFF4D6}"/>
                    </a:ext>
                  </a:extLst>
                </p:cNvPr>
                <p:cNvSpPr/>
                <p:nvPr/>
              </p:nvSpPr>
              <p:spPr>
                <a:xfrm rot="21371122">
                  <a:off x="5791277" y="2555004"/>
                  <a:ext cx="5264733" cy="838200"/>
                </a:xfrm>
                <a:prstGeom prst="rect">
                  <a:avLst/>
                </a:prstGeom>
                <a:solidFill>
                  <a:srgbClr val="FFFFAF"/>
                </a:solidFill>
                <a:ln>
                  <a:solidFill>
                    <a:srgbClr val="FFFF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2FCE361E-194D-429A-92C0-18A3CA5C9A2A}"/>
                    </a:ext>
                  </a:extLst>
                </p:cNvPr>
                <p:cNvSpPr/>
                <p:nvPr/>
              </p:nvSpPr>
              <p:spPr>
                <a:xfrm rot="21371122">
                  <a:off x="5796001" y="2692177"/>
                  <a:ext cx="999490" cy="8382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A3EB9B-D206-4076-A9E7-7DD082A05F36}"/>
                  </a:ext>
                </a:extLst>
              </p:cNvPr>
              <p:cNvSpPr txBox="1"/>
              <p:nvPr/>
            </p:nvSpPr>
            <p:spPr>
              <a:xfrm rot="21299662">
                <a:off x="11175211" y="7626269"/>
                <a:ext cx="32119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Rainod</a:t>
                </a:r>
                <a:r>
                  <a:rPr lang="ko-KR" altLang="en-US" dirty="0"/>
                  <a:t>를 활용하여 </a:t>
                </a:r>
                <a:r>
                  <a:rPr lang="ko-KR" altLang="en-US" b="1" dirty="0">
                    <a:solidFill>
                      <a:srgbClr val="0D6381"/>
                    </a:solidFill>
                  </a:rPr>
                  <a:t>거리 계산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537F693-4483-4956-A585-1DEA394FA820}"/>
              </a:ext>
            </a:extLst>
          </p:cNvPr>
          <p:cNvGrpSpPr/>
          <p:nvPr/>
        </p:nvGrpSpPr>
        <p:grpSpPr>
          <a:xfrm>
            <a:off x="10615338" y="8439900"/>
            <a:ext cx="7296597" cy="1483129"/>
            <a:chOff x="10615338" y="8439900"/>
            <a:chExt cx="7296597" cy="1483129"/>
          </a:xfrm>
        </p:grpSpPr>
        <p:pic>
          <p:nvPicPr>
            <p:cNvPr id="43" name="그림 42" descr="지도이(가) 표시된 사진&#10;&#10;자동 생성된 설명">
              <a:extLst>
                <a:ext uri="{FF2B5EF4-FFF2-40B4-BE49-F238E27FC236}">
                  <a16:creationId xmlns:a16="http://schemas.microsoft.com/office/drawing/2014/main" id="{01EDB078-39A9-43BA-A1B1-A7F22CCD7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41" t="46486" r="25876" b="31345"/>
            <a:stretch/>
          </p:blipFill>
          <p:spPr>
            <a:xfrm>
              <a:off x="10615338" y="8439900"/>
              <a:ext cx="4396062" cy="1483129"/>
            </a:xfrm>
            <a:custGeom>
              <a:avLst/>
              <a:gdLst>
                <a:gd name="connsiteX0" fmla="*/ 0 w 3962400"/>
                <a:gd name="connsiteY0" fmla="*/ 0 h 1483129"/>
                <a:gd name="connsiteX1" fmla="*/ 3962400 w 3962400"/>
                <a:gd name="connsiteY1" fmla="*/ 0 h 1483129"/>
                <a:gd name="connsiteX2" fmla="*/ 3962400 w 3962400"/>
                <a:gd name="connsiteY2" fmla="*/ 1483129 h 1483129"/>
                <a:gd name="connsiteX3" fmla="*/ 0 w 3962400"/>
                <a:gd name="connsiteY3" fmla="*/ 1483129 h 1483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62400" h="1483129">
                  <a:moveTo>
                    <a:pt x="0" y="0"/>
                  </a:moveTo>
                  <a:lnTo>
                    <a:pt x="3962400" y="0"/>
                  </a:lnTo>
                  <a:lnTo>
                    <a:pt x="3962400" y="1483129"/>
                  </a:lnTo>
                  <a:lnTo>
                    <a:pt x="0" y="1483129"/>
                  </a:lnTo>
                  <a:close/>
                </a:path>
              </a:pathLst>
            </a:cu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EE518B-5BFF-47FF-B480-FB0E1FBD0E18}"/>
                </a:ext>
              </a:extLst>
            </p:cNvPr>
            <p:cNvSpPr txBox="1"/>
            <p:nvPr/>
          </p:nvSpPr>
          <p:spPr>
            <a:xfrm>
              <a:off x="14017841" y="8508196"/>
              <a:ext cx="38940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최적 입지 </a:t>
              </a:r>
              <a:r>
                <a:rPr lang="ko-KR" altLang="en-US" sz="2000" i="1" dirty="0" err="1">
                  <a:latin typeface="바탕체" panose="02030609000101010101" pitchFamily="17" charset="-127"/>
                  <a:ea typeface="바탕체" panose="02030609000101010101" pitchFamily="17" charset="-127"/>
                </a:rPr>
                <a:t>선졍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예측 결과</a:t>
              </a:r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9AFCBF3C-F375-40A7-8465-297F8838C6C3}"/>
              </a:ext>
            </a:extLst>
          </p:cNvPr>
          <p:cNvSpPr/>
          <p:nvPr/>
        </p:nvSpPr>
        <p:spPr>
          <a:xfrm>
            <a:off x="4160956" y="4173436"/>
            <a:ext cx="4399064" cy="4399064"/>
          </a:xfrm>
          <a:prstGeom prst="ellipse">
            <a:avLst/>
          </a:prstGeom>
          <a:noFill/>
          <a:ln w="76200">
            <a:solidFill>
              <a:srgbClr val="FFC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B70D1393-1A06-4403-AC70-B96676D53F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85AAC295-F5DC-4EB6-BB84-CB3C404E9A68}"/>
              </a:ext>
            </a:extLst>
          </p:cNvPr>
          <p:cNvSpPr/>
          <p:nvPr/>
        </p:nvSpPr>
        <p:spPr>
          <a:xfrm rot="5400000">
            <a:off x="1516619" y="4746940"/>
            <a:ext cx="8671095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뉴스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-1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E9620853-422C-4D28-A289-D92A1F293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55" y="2785618"/>
            <a:ext cx="4708629" cy="166070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FA5B4AE-A46F-4AFC-85A4-18ECA851A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60" y="5459603"/>
            <a:ext cx="9078593" cy="260068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8D4A579-7432-4767-98B5-BE316B10F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60" y="8303097"/>
            <a:ext cx="5028502" cy="169810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3C42FCA-0E3A-443C-B6CE-9180617F1A6C}"/>
              </a:ext>
            </a:extLst>
          </p:cNvPr>
          <p:cNvGrpSpPr/>
          <p:nvPr/>
        </p:nvGrpSpPr>
        <p:grpSpPr>
          <a:xfrm>
            <a:off x="6519945" y="2226709"/>
            <a:ext cx="4372586" cy="2225682"/>
            <a:chOff x="6519945" y="2226709"/>
            <a:chExt cx="4372586" cy="222568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4E507E-E1A0-4584-811D-557244B0D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9945" y="3074714"/>
              <a:ext cx="4372586" cy="1377677"/>
            </a:xfrm>
            <a:prstGeom prst="rect">
              <a:avLst/>
            </a:prstGeom>
          </p:spPr>
        </p:pic>
        <p:sp>
          <p:nvSpPr>
            <p:cNvPr id="54" name="Google Shape;255;ge7a6272204_6_518">
              <a:extLst>
                <a:ext uri="{FF2B5EF4-FFF2-40B4-BE49-F238E27FC236}">
                  <a16:creationId xmlns:a16="http://schemas.microsoft.com/office/drawing/2014/main" id="{176D85CD-CC24-4182-82F7-978C30A4D221}"/>
                </a:ext>
              </a:extLst>
            </p:cNvPr>
            <p:cNvSpPr/>
            <p:nvPr/>
          </p:nvSpPr>
          <p:spPr>
            <a:xfrm>
              <a:off x="6519946" y="2226709"/>
              <a:ext cx="4372585" cy="710056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네이버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API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호출</a:t>
              </a:r>
              <a:endParaRPr lang="en-US" altLang="ko-KR" sz="2000" b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Malgun Gothic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603875-4105-4D39-91B7-628745DACD4C}"/>
              </a:ext>
            </a:extLst>
          </p:cNvPr>
          <p:cNvGrpSpPr/>
          <p:nvPr/>
        </p:nvGrpSpPr>
        <p:grpSpPr>
          <a:xfrm>
            <a:off x="11198067" y="2229865"/>
            <a:ext cx="6868484" cy="4060941"/>
            <a:chOff x="11198067" y="2229865"/>
            <a:chExt cx="6868484" cy="4060941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E23E841-D26F-4C3A-887D-40499F85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8067" y="3051854"/>
              <a:ext cx="6868484" cy="3238952"/>
            </a:xfrm>
            <a:prstGeom prst="rect">
              <a:avLst/>
            </a:prstGeom>
          </p:spPr>
        </p:pic>
        <p:sp>
          <p:nvSpPr>
            <p:cNvPr id="55" name="Google Shape;255;ge7a6272204_6_518">
              <a:extLst>
                <a:ext uri="{FF2B5EF4-FFF2-40B4-BE49-F238E27FC236}">
                  <a16:creationId xmlns:a16="http://schemas.microsoft.com/office/drawing/2014/main" id="{57FF69E1-8DE5-40E3-BA18-AB1AB994F43C}"/>
                </a:ext>
              </a:extLst>
            </p:cNvPr>
            <p:cNvSpPr/>
            <p:nvPr/>
          </p:nvSpPr>
          <p:spPr>
            <a:xfrm>
              <a:off x="11198067" y="2229865"/>
              <a:ext cx="6868484" cy="710056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C6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37138" tIns="137138" rIns="137138" bIns="137138" anchor="ctr" anchorCtr="0">
              <a:noAutofit/>
            </a:bodyPr>
            <a:lstStyle/>
            <a:p>
              <a:pPr marL="342900" algn="ctr">
                <a:lnSpc>
                  <a:spcPct val="90000"/>
                </a:lnSpc>
              </a:pP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요청 후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JSON 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파일에 필요한 항목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5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가지 정의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(title,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 </a:t>
              </a:r>
              <a:r>
                <a:rPr lang="en-US" altLang="ko-KR" sz="2000" b="1" dirty="0" err="1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originallink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,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link,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 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description,</a:t>
              </a:r>
              <a:r>
                <a:rPr lang="ko-KR" altLang="en-US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 </a:t>
              </a:r>
              <a:r>
                <a:rPr lang="en-US" altLang="ko-KR" sz="2000" b="1" dirty="0" err="1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pubDate</a:t>
              </a:r>
              <a:r>
                <a:rPr lang="en-US" altLang="ko-KR" sz="2000" b="1" dirty="0">
                  <a:solidFill>
                    <a:srgbClr val="0C5773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Malgun Gothic"/>
                </a:rPr>
                <a:t>)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FD51208-1E10-4C79-950B-A5BFCAA3DB56}"/>
              </a:ext>
            </a:extLst>
          </p:cNvPr>
          <p:cNvSpPr txBox="1"/>
          <p:nvPr/>
        </p:nvSpPr>
        <p:spPr>
          <a:xfrm>
            <a:off x="3704591" y="5989060"/>
            <a:ext cx="380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Title: 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제목</a:t>
            </a:r>
            <a:endParaRPr lang="en-US" altLang="ko-KR" sz="2000" i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4240F7-989C-4283-B462-69B4C9F7D658}"/>
              </a:ext>
            </a:extLst>
          </p:cNvPr>
          <p:cNvSpPr txBox="1"/>
          <p:nvPr/>
        </p:nvSpPr>
        <p:spPr>
          <a:xfrm>
            <a:off x="9601200" y="6359837"/>
            <a:ext cx="526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>
                <a:latin typeface="바탕체" panose="02030609000101010101" pitchFamily="17" charset="-127"/>
                <a:ea typeface="바탕체" panose="02030609000101010101" pitchFamily="17" charset="-127"/>
              </a:rPr>
              <a:t>PubDate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 발행일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E2E15-E199-4687-8BDE-05E17888C2C2}"/>
              </a:ext>
            </a:extLst>
          </p:cNvPr>
          <p:cNvSpPr txBox="1"/>
          <p:nvPr/>
        </p:nvSpPr>
        <p:spPr>
          <a:xfrm>
            <a:off x="9601199" y="7004050"/>
            <a:ext cx="526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Description : 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기사 요약본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DD289F-5421-45A1-9C10-082ED52A6ED1}"/>
              </a:ext>
            </a:extLst>
          </p:cNvPr>
          <p:cNvSpPr txBox="1"/>
          <p:nvPr/>
        </p:nvSpPr>
        <p:spPr>
          <a:xfrm>
            <a:off x="9601198" y="7604621"/>
            <a:ext cx="526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Link : 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뉴스 링크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1B1B08-D61F-4B88-AFA0-F976788D585F}"/>
              </a:ext>
            </a:extLst>
          </p:cNvPr>
          <p:cNvGrpSpPr/>
          <p:nvPr/>
        </p:nvGrpSpPr>
        <p:grpSpPr>
          <a:xfrm>
            <a:off x="4997676" y="8386794"/>
            <a:ext cx="14636785" cy="2139047"/>
            <a:chOff x="4997676" y="8386794"/>
            <a:chExt cx="14636785" cy="213904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960529-E9A1-4360-9C62-1D950614250B}"/>
                </a:ext>
              </a:extLst>
            </p:cNvPr>
            <p:cNvSpPr txBox="1"/>
            <p:nvPr/>
          </p:nvSpPr>
          <p:spPr>
            <a:xfrm>
              <a:off x="4997676" y="8386794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47F1B67-F126-4737-A495-09881D8F0693}"/>
                </a:ext>
              </a:extLst>
            </p:cNvPr>
            <p:cNvSpPr txBox="1"/>
            <p:nvPr/>
          </p:nvSpPr>
          <p:spPr>
            <a:xfrm>
              <a:off x="6615583" y="9167027"/>
              <a:ext cx="13018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&lt;/b&gt;</a:t>
              </a:r>
              <a:r>
                <a:rPr lang="en-US" altLang="ko-KR" sz="2400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와같은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24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XML </a:t>
              </a:r>
              <a:r>
                <a:rPr lang="ko-KR" altLang="en-US" sz="24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문법들을 </a:t>
              </a:r>
              <a:r>
                <a:rPr lang="ko-KR" altLang="en-US" sz="2400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없애주는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sz="2400" b="1" dirty="0" err="1">
                  <a:solidFill>
                    <a:srgbClr val="19B0E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clean_html</a:t>
              </a:r>
              <a:r>
                <a:rPr lang="en-US" altLang="ko-KR" sz="2400" b="1" dirty="0">
                  <a:solidFill>
                    <a:srgbClr val="19B0E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b="1" dirty="0">
                  <a:solidFill>
                    <a:srgbClr val="19B0E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함수 생성</a:t>
              </a:r>
            </a:p>
          </p:txBody>
        </p:sp>
      </p:grp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2A31CAED-2EC7-4FED-AED4-EAD77FA6E0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3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9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2DEEF2D-6550-4FA6-A5DE-7698710EED6A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6FF54D-FFF9-4E9A-8BC8-6800D8F2A3FC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선정 배경</a:t>
              </a:r>
              <a:endPara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5021B3-053B-46BC-BD51-29A0E6A0C309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  <a:endParaRPr lang="ko-KR" altLang="en-US" sz="28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0C22E9-146F-454B-A3A9-3BB09E58326F}"/>
              </a:ext>
            </a:extLst>
          </p:cNvPr>
          <p:cNvGrpSpPr/>
          <p:nvPr/>
        </p:nvGrpSpPr>
        <p:grpSpPr>
          <a:xfrm>
            <a:off x="763894" y="1846402"/>
            <a:ext cx="13100615" cy="1056990"/>
            <a:chOff x="1784350" y="4645037"/>
            <a:chExt cx="13100615" cy="105699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A0C2CB2-5417-4CB4-952F-BA9246A4B4A6}"/>
                </a:ext>
              </a:extLst>
            </p:cNvPr>
            <p:cNvGrpSpPr/>
            <p:nvPr/>
          </p:nvGrpSpPr>
          <p:grpSpPr>
            <a:xfrm>
              <a:off x="1784350" y="4645037"/>
              <a:ext cx="8012047" cy="646331"/>
              <a:chOff x="613793" y="2021193"/>
              <a:chExt cx="8012047" cy="6463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9DDC70-4713-4C33-B2DC-F5B478204503}"/>
                  </a:ext>
                </a:extLst>
              </p:cNvPr>
              <p:cNvSpPr txBox="1"/>
              <p:nvPr/>
            </p:nvSpPr>
            <p:spPr>
              <a:xfrm>
                <a:off x="777240" y="2021193"/>
                <a:ext cx="7848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서울시 신혼부부 공공주택 입지선정</a:t>
                </a:r>
              </a:p>
            </p:txBody>
          </p:sp>
          <p:grpSp>
            <p:nvGrpSpPr>
              <p:cNvPr id="13" name="그룹 1003">
                <a:extLst>
                  <a:ext uri="{FF2B5EF4-FFF2-40B4-BE49-F238E27FC236}">
                    <a16:creationId xmlns:a16="http://schemas.microsoft.com/office/drawing/2014/main" id="{ECF57314-0A4A-4D2E-9E37-0ABE6C546C18}"/>
                  </a:ext>
                </a:extLst>
              </p:cNvPr>
              <p:cNvGrpSpPr/>
              <p:nvPr/>
            </p:nvGrpSpPr>
            <p:grpSpPr>
              <a:xfrm>
                <a:off x="613793" y="2287215"/>
                <a:ext cx="542855" cy="114286"/>
                <a:chOff x="604743" y="2135545"/>
                <a:chExt cx="542855" cy="114286"/>
              </a:xfrm>
            </p:grpSpPr>
            <p:pic>
              <p:nvPicPr>
                <p:cNvPr id="14" name="Object 10">
                  <a:extLst>
                    <a:ext uri="{FF2B5EF4-FFF2-40B4-BE49-F238E27FC236}">
                      <a16:creationId xmlns:a16="http://schemas.microsoft.com/office/drawing/2014/main" id="{72C2D50A-E713-4BDD-81B8-06F731AA3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604743" y="2135545"/>
                  <a:ext cx="542855" cy="114286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288B93-F7A7-48B4-9544-BC59A6DCE2CB}"/>
                </a:ext>
              </a:extLst>
            </p:cNvPr>
            <p:cNvSpPr txBox="1"/>
            <p:nvPr/>
          </p:nvSpPr>
          <p:spPr>
            <a:xfrm>
              <a:off x="2311965" y="5291367"/>
              <a:ext cx="12573000" cy="410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에코세대의 신혼주택 선정 시 고려사항을 기준으로 인기있는 신혼부부 공공주택 입지 선정을 제안합니다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F5228B-2991-4E9E-9E55-CB460363CAD4}"/>
              </a:ext>
            </a:extLst>
          </p:cNvPr>
          <p:cNvGrpSpPr/>
          <p:nvPr/>
        </p:nvGrpSpPr>
        <p:grpSpPr>
          <a:xfrm>
            <a:off x="7651925" y="4487029"/>
            <a:ext cx="8120061" cy="2476190"/>
            <a:chOff x="7522581" y="4692848"/>
            <a:chExt cx="8120061" cy="24761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EA8FFDA-D1BF-447D-8959-8F71B91A5946}"/>
                </a:ext>
              </a:extLst>
            </p:cNvPr>
            <p:cNvGrpSpPr/>
            <p:nvPr/>
          </p:nvGrpSpPr>
          <p:grpSpPr>
            <a:xfrm>
              <a:off x="7522581" y="4692848"/>
              <a:ext cx="8120061" cy="2476190"/>
              <a:chOff x="7258571" y="4512999"/>
              <a:chExt cx="8120061" cy="2476190"/>
            </a:xfrm>
          </p:grpSpPr>
          <p:grpSp>
            <p:nvGrpSpPr>
              <p:cNvPr id="31" name="그룹 1004">
                <a:extLst>
                  <a:ext uri="{FF2B5EF4-FFF2-40B4-BE49-F238E27FC236}">
                    <a16:creationId xmlns:a16="http://schemas.microsoft.com/office/drawing/2014/main" id="{305A3DDE-384D-4674-82D8-A48030083E60}"/>
                  </a:ext>
                </a:extLst>
              </p:cNvPr>
              <p:cNvGrpSpPr/>
              <p:nvPr/>
            </p:nvGrpSpPr>
            <p:grpSpPr>
              <a:xfrm>
                <a:off x="7273811" y="4512999"/>
                <a:ext cx="8104821" cy="2476190"/>
                <a:chOff x="1028571" y="4400000"/>
                <a:chExt cx="8104821" cy="2476190"/>
              </a:xfrm>
            </p:grpSpPr>
            <p:pic>
              <p:nvPicPr>
                <p:cNvPr id="32" name="Object 13">
                  <a:extLst>
                    <a:ext uri="{FF2B5EF4-FFF2-40B4-BE49-F238E27FC236}">
                      <a16:creationId xmlns:a16="http://schemas.microsoft.com/office/drawing/2014/main" id="{1532533A-85F0-43F8-A9DE-5184728B2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28571" y="4400000"/>
                  <a:ext cx="8104821" cy="2476190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28">
                <a:extLst>
                  <a:ext uri="{FF2B5EF4-FFF2-40B4-BE49-F238E27FC236}">
                    <a16:creationId xmlns:a16="http://schemas.microsoft.com/office/drawing/2014/main" id="{D4E3436A-0DF0-4153-A8C6-C3A957843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58571" y="4551080"/>
                <a:ext cx="1336068" cy="1206319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B48DA9-A4FE-426F-9477-75E72642F028}"/>
                  </a:ext>
                </a:extLst>
              </p:cNvPr>
              <p:cNvSpPr txBox="1"/>
              <p:nvPr/>
            </p:nvSpPr>
            <p:spPr>
              <a:xfrm>
                <a:off x="8544921" y="4912667"/>
                <a:ext cx="556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30303"/>
                    </a:solidFill>
                  </a:rPr>
                  <a:t>&lt; </a:t>
                </a:r>
                <a:r>
                  <a:rPr lang="ko-KR" altLang="en-US" sz="2400" b="1" dirty="0">
                    <a:solidFill>
                      <a:srgbClr val="030303"/>
                    </a:solidFill>
                  </a:rPr>
                  <a:t>입지 조건이 좋지않은 공공주택</a:t>
                </a:r>
                <a:r>
                  <a:rPr lang="ko-KR" altLang="en-US" sz="2400" b="1" dirty="0">
                    <a:solidFill>
                      <a:srgbClr val="0C5773"/>
                    </a:solidFill>
                  </a:rPr>
                  <a:t> </a:t>
                </a:r>
                <a:r>
                  <a:rPr lang="en-US" altLang="ko-KR" sz="2400" b="1" dirty="0">
                    <a:solidFill>
                      <a:srgbClr val="030303"/>
                    </a:solidFill>
                  </a:rPr>
                  <a:t>&gt;</a:t>
                </a:r>
                <a:endParaRPr lang="ko-KR" altLang="en-US" sz="2400" b="1" dirty="0">
                  <a:solidFill>
                    <a:srgbClr val="030303"/>
                  </a:solidFill>
                </a:endParaRPr>
              </a:p>
            </p:txBody>
          </p:sp>
          <p:grpSp>
            <p:nvGrpSpPr>
              <p:cNvPr id="42" name="그룹 1007">
                <a:extLst>
                  <a:ext uri="{FF2B5EF4-FFF2-40B4-BE49-F238E27FC236}">
                    <a16:creationId xmlns:a16="http://schemas.microsoft.com/office/drawing/2014/main" id="{51C1511A-94B7-4CCA-818F-A506AB561707}"/>
                  </a:ext>
                </a:extLst>
              </p:cNvPr>
              <p:cNvGrpSpPr/>
              <p:nvPr/>
            </p:nvGrpSpPr>
            <p:grpSpPr>
              <a:xfrm>
                <a:off x="7638470" y="5621137"/>
                <a:ext cx="690335" cy="553098"/>
                <a:chOff x="2125797" y="5763162"/>
                <a:chExt cx="690335" cy="553098"/>
              </a:xfrm>
            </p:grpSpPr>
            <p:pic>
              <p:nvPicPr>
                <p:cNvPr id="44" name="Object 26">
                  <a:extLst>
                    <a:ext uri="{FF2B5EF4-FFF2-40B4-BE49-F238E27FC236}">
                      <a16:creationId xmlns:a16="http://schemas.microsoft.com/office/drawing/2014/main" id="{0FBFC3B1-6BA8-493F-B338-5E2EF12E8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125797" y="5763162"/>
                  <a:ext cx="690335" cy="553098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FCEDA33-DFEA-42D1-B906-C56193A49635}"/>
                </a:ext>
              </a:extLst>
            </p:cNvPr>
            <p:cNvSpPr txBox="1"/>
            <p:nvPr/>
          </p:nvSpPr>
          <p:spPr>
            <a:xfrm>
              <a:off x="8917560" y="5662036"/>
              <a:ext cx="4851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공공주택의 주변 인프라와 시설들로 인하여 </a:t>
              </a:r>
              <a:r>
                <a:rPr lang="en-US" altLang="ko-KR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     </a:t>
              </a: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신혼부부들에게 외면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DB64E2-2CCF-4F8D-AFA2-2C4955411BC4}"/>
              </a:ext>
            </a:extLst>
          </p:cNvPr>
          <p:cNvGrpSpPr/>
          <p:nvPr/>
        </p:nvGrpSpPr>
        <p:grpSpPr>
          <a:xfrm>
            <a:off x="7651925" y="7036301"/>
            <a:ext cx="8120061" cy="2476190"/>
            <a:chOff x="7522581" y="7242120"/>
            <a:chExt cx="8120061" cy="247619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AD42C505-F68D-4D6D-8701-2A479405D04C}"/>
                </a:ext>
              </a:extLst>
            </p:cNvPr>
            <p:cNvGrpSpPr/>
            <p:nvPr/>
          </p:nvGrpSpPr>
          <p:grpSpPr>
            <a:xfrm>
              <a:off x="7522581" y="7242120"/>
              <a:ext cx="8120061" cy="2476190"/>
              <a:chOff x="7258571" y="7259361"/>
              <a:chExt cx="8120061" cy="2476190"/>
            </a:xfrm>
          </p:grpSpPr>
          <p:grpSp>
            <p:nvGrpSpPr>
              <p:cNvPr id="33" name="그룹 1005">
                <a:extLst>
                  <a:ext uri="{FF2B5EF4-FFF2-40B4-BE49-F238E27FC236}">
                    <a16:creationId xmlns:a16="http://schemas.microsoft.com/office/drawing/2014/main" id="{D829A714-6E59-42E8-80D9-F13E31992ECC}"/>
                  </a:ext>
                </a:extLst>
              </p:cNvPr>
              <p:cNvGrpSpPr/>
              <p:nvPr/>
            </p:nvGrpSpPr>
            <p:grpSpPr>
              <a:xfrm>
                <a:off x="7273811" y="7259361"/>
                <a:ext cx="8104821" cy="2476190"/>
                <a:chOff x="1038036" y="6952381"/>
                <a:chExt cx="8104821" cy="2476190"/>
              </a:xfrm>
            </p:grpSpPr>
            <p:pic>
              <p:nvPicPr>
                <p:cNvPr id="34" name="Object 17">
                  <a:extLst>
                    <a:ext uri="{FF2B5EF4-FFF2-40B4-BE49-F238E27FC236}">
                      <a16:creationId xmlns:a16="http://schemas.microsoft.com/office/drawing/2014/main" id="{FB656C4F-3603-4567-B026-5D514ED83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038036" y="6952381"/>
                  <a:ext cx="8104821" cy="2476190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>
                <a:extLst>
                  <a:ext uri="{FF2B5EF4-FFF2-40B4-BE49-F238E27FC236}">
                    <a16:creationId xmlns:a16="http://schemas.microsoft.com/office/drawing/2014/main" id="{F0F9801A-4BAD-430A-9549-78EB240BD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58571" y="7281621"/>
                <a:ext cx="1396041" cy="1215833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CE897BD-4DA8-4A14-B064-00A923200450}"/>
                  </a:ext>
                </a:extLst>
              </p:cNvPr>
              <p:cNvSpPr txBox="1"/>
              <p:nvPr/>
            </p:nvSpPr>
            <p:spPr>
              <a:xfrm>
                <a:off x="8544920" y="7658704"/>
                <a:ext cx="6466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rgbClr val="030303"/>
                    </a:solidFill>
                  </a:rPr>
                  <a:t>&lt; </a:t>
                </a:r>
                <a:r>
                  <a:rPr lang="ko-KR" altLang="en-US" sz="2400" b="1" dirty="0">
                    <a:solidFill>
                      <a:srgbClr val="030303"/>
                    </a:solidFill>
                  </a:rPr>
                  <a:t>수요에 따른 공급 조건이 </a:t>
                </a:r>
                <a:r>
                  <a:rPr lang="ko-KR" altLang="en-US" sz="2400" b="1" dirty="0">
                    <a:solidFill>
                      <a:srgbClr val="0C5773"/>
                    </a:solidFill>
                  </a:rPr>
                  <a:t>미비 </a:t>
                </a:r>
                <a:r>
                  <a:rPr lang="en-US" altLang="ko-KR" sz="2400" b="1" dirty="0">
                    <a:solidFill>
                      <a:srgbClr val="030303"/>
                    </a:solidFill>
                  </a:rPr>
                  <a:t>&gt;</a:t>
                </a:r>
                <a:endParaRPr lang="ko-KR" altLang="en-US" sz="2400" b="1" dirty="0">
                  <a:solidFill>
                    <a:srgbClr val="030303"/>
                  </a:solidFill>
                </a:endParaRPr>
              </a:p>
            </p:txBody>
          </p:sp>
          <p:grpSp>
            <p:nvGrpSpPr>
              <p:cNvPr id="45" name="그룹 1007">
                <a:extLst>
                  <a:ext uri="{FF2B5EF4-FFF2-40B4-BE49-F238E27FC236}">
                    <a16:creationId xmlns:a16="http://schemas.microsoft.com/office/drawing/2014/main" id="{AB7F4196-B748-4B95-8B21-368E74A3F7DC}"/>
                  </a:ext>
                </a:extLst>
              </p:cNvPr>
              <p:cNvGrpSpPr/>
              <p:nvPr/>
            </p:nvGrpSpPr>
            <p:grpSpPr>
              <a:xfrm>
                <a:off x="7638470" y="8400402"/>
                <a:ext cx="690335" cy="553098"/>
                <a:chOff x="2125797" y="5763162"/>
                <a:chExt cx="690335" cy="553098"/>
              </a:xfrm>
            </p:grpSpPr>
            <p:pic>
              <p:nvPicPr>
                <p:cNvPr id="46" name="Object 26">
                  <a:extLst>
                    <a:ext uri="{FF2B5EF4-FFF2-40B4-BE49-F238E27FC236}">
                      <a16:creationId xmlns:a16="http://schemas.microsoft.com/office/drawing/2014/main" id="{17F6C189-D534-4CC7-AF0F-6A7DDA541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125797" y="5763162"/>
                  <a:ext cx="690335" cy="553098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F66E36-BD42-4CDB-8EB4-9E2A1BB1E0E3}"/>
                </a:ext>
              </a:extLst>
            </p:cNvPr>
            <p:cNvSpPr txBox="1"/>
            <p:nvPr/>
          </p:nvSpPr>
          <p:spPr>
            <a:xfrm>
              <a:off x="8917560" y="8244211"/>
              <a:ext cx="48512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신혼부부 공공주택 공급이 많은 반면 수요가 몇몇 공공주택에만 몰리고 그러지않는 임대주택도 존재하는 문제점 발생</a:t>
              </a:r>
              <a:endParaRPr lang="en-US" altLang="ko-KR" sz="1600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D0DD3CD-2EFD-4E3C-AB10-0A7DFA098F07}"/>
              </a:ext>
            </a:extLst>
          </p:cNvPr>
          <p:cNvGrpSpPr/>
          <p:nvPr/>
        </p:nvGrpSpPr>
        <p:grpSpPr>
          <a:xfrm>
            <a:off x="2281271" y="2806070"/>
            <a:ext cx="5874023" cy="1666875"/>
            <a:chOff x="2279377" y="3207568"/>
            <a:chExt cx="5874023" cy="166687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00ECF357-AB00-4C21-9D64-380315FC5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13897" y="3207568"/>
              <a:ext cx="4076700" cy="1666875"/>
            </a:xfrm>
            <a:prstGeom prst="rect">
              <a:avLst/>
            </a:prstGeom>
            <a:noFill/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9D68DA-06A1-49C9-A053-21CE97ECA8B0}"/>
                </a:ext>
              </a:extLst>
            </p:cNvPr>
            <p:cNvGrpSpPr/>
            <p:nvPr/>
          </p:nvGrpSpPr>
          <p:grpSpPr>
            <a:xfrm>
              <a:off x="2279377" y="3591726"/>
              <a:ext cx="5874023" cy="689400"/>
              <a:chOff x="2279377" y="3591726"/>
              <a:chExt cx="5874023" cy="68940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04E2F4-E801-4B5F-91A9-6BB36B144D86}"/>
                  </a:ext>
                </a:extLst>
              </p:cNvPr>
              <p:cNvSpPr txBox="1"/>
              <p:nvPr/>
            </p:nvSpPr>
            <p:spPr>
              <a:xfrm>
                <a:off x="2630844" y="3775137"/>
                <a:ext cx="55225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Q2. ‘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신혼부부 공공주택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＇</a:t>
                </a:r>
                <a:r>
                  <a:rPr lang="ko-KR" alt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문제점은</a:t>
                </a:r>
                <a:r>
                  <a:rPr lang="en-US" altLang="ko-KR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?</a:t>
                </a:r>
                <a:endPara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742771C4-97F4-4E59-875B-DB1FE0C07311}"/>
                  </a:ext>
                </a:extLst>
              </p:cNvPr>
              <p:cNvGrpSpPr/>
              <p:nvPr/>
            </p:nvGrpSpPr>
            <p:grpSpPr>
              <a:xfrm>
                <a:off x="2279377" y="3591726"/>
                <a:ext cx="4826880" cy="689400"/>
                <a:chOff x="2279377" y="3591726"/>
                <a:chExt cx="4826880" cy="689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30" name="잉크 29">
                      <a:extLst>
                        <a:ext uri="{FF2B5EF4-FFF2-40B4-BE49-F238E27FC236}">
                          <a16:creationId xmlns:a16="http://schemas.microsoft.com/office/drawing/2014/main" id="{0590E598-A2B4-4AF4-BA27-52E5B123BB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9457" y="4250886"/>
                    <a:ext cx="4276800" cy="30240"/>
                  </p14:xfrm>
                </p:contentPart>
              </mc:Choice>
              <mc:Fallback xmlns="">
                <p:pic>
                  <p:nvPicPr>
                    <p:cNvPr id="30" name="잉크 29">
                      <a:extLst>
                        <a:ext uri="{FF2B5EF4-FFF2-40B4-BE49-F238E27FC236}">
                          <a16:creationId xmlns:a16="http://schemas.microsoft.com/office/drawing/2014/main" id="{0590E598-A2B4-4AF4-BA27-52E5B123BBD3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811457" y="4232886"/>
                      <a:ext cx="431244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A6B8F1FE-B5A6-4C4C-9CD2-1D2BDFF68C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79377" y="3591726"/>
                    <a:ext cx="434520" cy="449280"/>
                  </p14:xfrm>
                </p:contentPart>
              </mc:Choice>
              <mc:Fallback xmlns=""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A6B8F1FE-B5A6-4C4C-9CD2-1D2BDFF68C3B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2261377" y="3573726"/>
                      <a:ext cx="470160" cy="484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D82E07E2-F7D3-422B-80D3-45276843902D}"/>
              </a:ext>
            </a:extLst>
          </p:cNvPr>
          <p:cNvSpPr/>
          <p:nvPr/>
        </p:nvSpPr>
        <p:spPr>
          <a:xfrm>
            <a:off x="2715791" y="4487030"/>
            <a:ext cx="4877223" cy="2476189"/>
          </a:xfrm>
          <a:prstGeom prst="roundRect">
            <a:avLst>
              <a:gd name="adj" fmla="val 0"/>
            </a:avLst>
          </a:prstGeom>
          <a:blipFill>
            <a:blip r:embed="rId17"/>
            <a:stretch>
              <a:fillRect/>
            </a:stretch>
          </a:blipFill>
          <a:ln w="28575">
            <a:solidFill>
              <a:srgbClr val="0C577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1959EF1-5001-434B-A72E-1B08A9C1594C}"/>
              </a:ext>
            </a:extLst>
          </p:cNvPr>
          <p:cNvSpPr/>
          <p:nvPr/>
        </p:nvSpPr>
        <p:spPr>
          <a:xfrm>
            <a:off x="2715791" y="7058561"/>
            <a:ext cx="4877223" cy="2453930"/>
          </a:xfrm>
          <a:prstGeom prst="roundRect">
            <a:avLst>
              <a:gd name="adj" fmla="val 0"/>
            </a:avLst>
          </a:prstGeom>
          <a:blipFill>
            <a:blip r:embed="rId18"/>
            <a:stretch>
              <a:fillRect/>
            </a:stretch>
          </a:blipFill>
          <a:ln w="28575">
            <a:solidFill>
              <a:srgbClr val="0C577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C76913B-6095-40EC-9BC2-1ECE4D950AE5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4774A0BB-687F-4124-854F-08DD33E5321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91141D41-F0E8-4F45-A925-6A4C2B9C13E0}"/>
              </a:ext>
            </a:extLst>
          </p:cNvPr>
          <p:cNvSpPr/>
          <p:nvPr/>
        </p:nvSpPr>
        <p:spPr>
          <a:xfrm rot="5400000">
            <a:off x="13210410" y="4418285"/>
            <a:ext cx="6879069" cy="1236211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FB100596-0E28-44C4-9445-908244A20614}"/>
              </a:ext>
            </a:extLst>
          </p:cNvPr>
          <p:cNvSpPr/>
          <p:nvPr/>
        </p:nvSpPr>
        <p:spPr>
          <a:xfrm rot="5400000">
            <a:off x="9702858" y="4418286"/>
            <a:ext cx="6879069" cy="1236211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1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뉴스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-2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B898B9-93F5-4DE6-A0F5-9FF5E3FDA0F0}"/>
              </a:ext>
            </a:extLst>
          </p:cNvPr>
          <p:cNvGrpSpPr/>
          <p:nvPr/>
        </p:nvGrpSpPr>
        <p:grpSpPr>
          <a:xfrm>
            <a:off x="505924" y="2776732"/>
            <a:ext cx="10528823" cy="6941577"/>
            <a:chOff x="1063246" y="2927626"/>
            <a:chExt cx="10528823" cy="694157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5B6B61A-12C7-4F05-84D3-087FFF8B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3246" y="2927626"/>
              <a:ext cx="8456588" cy="50348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C65AD0B-FA55-4D94-ADCE-A301BB84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2316" y="8215502"/>
              <a:ext cx="6329753" cy="16158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A78E9D2-07AE-4E46-96AE-481B3434F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3246" y="8174576"/>
              <a:ext cx="3821555" cy="16946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903B0EF-69A7-465B-9D3B-18FBA5E9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16071" y="2927626"/>
              <a:ext cx="4375998" cy="36448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1B93B57-BE1C-4BD7-A7D5-ACC0409EB5D8}"/>
              </a:ext>
            </a:extLst>
          </p:cNvPr>
          <p:cNvSpPr/>
          <p:nvPr/>
        </p:nvSpPr>
        <p:spPr>
          <a:xfrm>
            <a:off x="505925" y="4069934"/>
            <a:ext cx="2237276" cy="3741682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06F8D-1835-40E9-959C-4CC9DE8BA036}"/>
              </a:ext>
            </a:extLst>
          </p:cNvPr>
          <p:cNvSpPr/>
          <p:nvPr/>
        </p:nvSpPr>
        <p:spPr>
          <a:xfrm>
            <a:off x="11605025" y="3976359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파이썬으로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쿼리문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작성 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요청확인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E0B9FC3-6146-44FC-82D7-3F93AACD34C2}"/>
              </a:ext>
            </a:extLst>
          </p:cNvPr>
          <p:cNvSpPr/>
          <p:nvPr/>
        </p:nvSpPr>
        <p:spPr>
          <a:xfrm>
            <a:off x="11605024" y="5347959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적용하고자 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 Django </a:t>
            </a:r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Urls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E5C0E0F-A0BD-4E9A-97C4-27EBD81C62A5}"/>
              </a:ext>
            </a:extLst>
          </p:cNvPr>
          <p:cNvSpPr/>
          <p:nvPr/>
        </p:nvSpPr>
        <p:spPr>
          <a:xfrm>
            <a:off x="15090976" y="3976359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Jinja2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문법으로 적용하고자 하는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사용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B0FAFFC-DDD3-42E4-8117-FD370AEB3C85}"/>
              </a:ext>
            </a:extLst>
          </p:cNvPr>
          <p:cNvSpPr/>
          <p:nvPr/>
        </p:nvSpPr>
        <p:spPr>
          <a:xfrm>
            <a:off x="15090974" y="5347959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JSON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 파일을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HTML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호출하고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Django  HTML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템플릿 적용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5D8BD64-803A-4A77-ADBA-18FA4B7DBD38}"/>
              </a:ext>
            </a:extLst>
          </p:cNvPr>
          <p:cNvSpPr/>
          <p:nvPr/>
        </p:nvSpPr>
        <p:spPr>
          <a:xfrm>
            <a:off x="11586569" y="2597394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네이버 뉴스 검색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KEY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1153E6-6DC9-48D0-9045-4C3AD75A5663}"/>
              </a:ext>
            </a:extLst>
          </p:cNvPr>
          <p:cNvSpPr/>
          <p:nvPr/>
        </p:nvSpPr>
        <p:spPr>
          <a:xfrm>
            <a:off x="11605024" y="6719559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Views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뉴스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적용하는 함수 생성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EFFEC6-97A6-4600-BA68-EA495DF6CE0F}"/>
              </a:ext>
            </a:extLst>
          </p:cNvPr>
          <p:cNvSpPr/>
          <p:nvPr/>
        </p:nvSpPr>
        <p:spPr>
          <a:xfrm>
            <a:off x="15090974" y="2597394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뉴스 데이터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JSON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형식으로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받은뒤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태그 제거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1671A66-22C6-4CAF-ADD1-678914D3B2F5}"/>
              </a:ext>
            </a:extLst>
          </p:cNvPr>
          <p:cNvSpPr/>
          <p:nvPr/>
        </p:nvSpPr>
        <p:spPr>
          <a:xfrm>
            <a:off x="15090975" y="6719559"/>
            <a:ext cx="3117945" cy="1069449"/>
          </a:xfrm>
          <a:prstGeom prst="rect">
            <a:avLst/>
          </a:prstGeom>
          <a:solidFill>
            <a:srgbClr val="19B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화면 도출</a:t>
            </a:r>
            <a:endParaRPr lang="ko-KR" altLang="en-US" b="1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D38D7DE2-9BE0-4ECA-88F9-51254C6B76E5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rot="5400000" flipH="1" flipV="1">
            <a:off x="12311165" y="3450226"/>
            <a:ext cx="5191614" cy="3485950"/>
          </a:xfrm>
          <a:prstGeom prst="bentConnector5">
            <a:avLst>
              <a:gd name="adj1" fmla="val -4403"/>
              <a:gd name="adj2" fmla="val 50000"/>
              <a:gd name="adj3" fmla="val 104403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7685474-D52B-481C-BF04-FFCAD7BD4E2E}"/>
              </a:ext>
            </a:extLst>
          </p:cNvPr>
          <p:cNvSpPr txBox="1"/>
          <p:nvPr/>
        </p:nvSpPr>
        <p:spPr>
          <a:xfrm>
            <a:off x="2030989" y="6567440"/>
            <a:ext cx="667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검색 키워드 및 </a:t>
            </a:r>
            <a:r>
              <a:rPr lang="en-US" altLang="ko-KR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Tag</a:t>
            </a:r>
            <a:r>
              <a:rPr lang="ko-KR" altLang="en-US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를 통해 사이트 바로가기 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AE09742-AC7E-4145-8C01-EAECA4317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5477" y="1626427"/>
            <a:ext cx="3086531" cy="115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F2CA5B7-2F15-46CD-AF66-7BC7BC243CEC}"/>
              </a:ext>
            </a:extLst>
          </p:cNvPr>
          <p:cNvSpPr txBox="1"/>
          <p:nvPr/>
        </p:nvSpPr>
        <p:spPr>
          <a:xfrm>
            <a:off x="10817602" y="8994946"/>
            <a:ext cx="38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 검색 하루 </a:t>
            </a:r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25,000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건 가능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8FCC4B-2B98-4457-A6B0-CF39632B10F1}"/>
              </a:ext>
            </a:extLst>
          </p:cNvPr>
          <p:cNvSpPr txBox="1"/>
          <p:nvPr/>
        </p:nvSpPr>
        <p:spPr>
          <a:xfrm>
            <a:off x="1304855" y="9771246"/>
            <a:ext cx="3827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: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 네이버 </a:t>
            </a:r>
            <a:r>
              <a:rPr lang="en-US" altLang="ko-KR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API KEY ID </a:t>
            </a:r>
            <a:r>
              <a: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rPr>
              <a:t>발급 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46AE481-B608-4B17-ADFB-3DAFEB1005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7041" r="62969" b="2113"/>
          <a:stretch/>
        </p:blipFill>
        <p:spPr>
          <a:xfrm>
            <a:off x="5890461" y="2303456"/>
            <a:ext cx="3017438" cy="63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93C0246-4AD8-437A-B3F7-9CADBDA532DC}"/>
              </a:ext>
            </a:extLst>
          </p:cNvPr>
          <p:cNvSpPr txBox="1"/>
          <p:nvPr/>
        </p:nvSpPr>
        <p:spPr>
          <a:xfrm>
            <a:off x="8500329" y="2982583"/>
            <a:ext cx="2363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: </a:t>
            </a:r>
            <a:r>
              <a:rPr lang="ko-KR" altLang="en-US" sz="2000" b="1" i="1" dirty="0">
                <a:solidFill>
                  <a:srgbClr val="1490B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검색 요청 성공</a:t>
            </a: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C9C2E520-4AF4-4686-8EDF-373842D2C9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2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0" grpId="0"/>
      <p:bldP spid="7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7DA74542-9551-4032-B130-03FEE9DF3305}"/>
              </a:ext>
            </a:extLst>
          </p:cNvPr>
          <p:cNvSpPr/>
          <p:nvPr/>
        </p:nvSpPr>
        <p:spPr>
          <a:xfrm rot="5400000">
            <a:off x="12004763" y="4399235"/>
            <a:ext cx="6879069" cy="1236211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0" y="1846401"/>
            <a:ext cx="5791200" cy="584775"/>
            <a:chOff x="613793" y="2021192"/>
            <a:chExt cx="51054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8" y="2021192"/>
              <a:ext cx="45625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회원가입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,</a:t>
              </a:r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로그인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page -1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A08EB3-94E9-4249-AAC1-A0B407C35859}"/>
              </a:ext>
            </a:extLst>
          </p:cNvPr>
          <p:cNvGrpSpPr/>
          <p:nvPr/>
        </p:nvGrpSpPr>
        <p:grpSpPr>
          <a:xfrm>
            <a:off x="1016739" y="8039818"/>
            <a:ext cx="11652141" cy="2056682"/>
            <a:chOff x="1016739" y="7966369"/>
            <a:chExt cx="11652141" cy="205668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3FF4B09-1879-475D-B39C-D1C8C85B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3400" y="7966369"/>
              <a:ext cx="4515480" cy="205668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1957DCE-E74E-45C3-B803-189C2427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6739" y="7966369"/>
              <a:ext cx="7136661" cy="2056682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C6CFD38-98B3-41A0-B120-A9D0B16F2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80" y="2611823"/>
            <a:ext cx="8272716" cy="51631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F985C07-5781-4B71-8566-C99DD5C4F456}"/>
              </a:ext>
            </a:extLst>
          </p:cNvPr>
          <p:cNvGrpSpPr/>
          <p:nvPr/>
        </p:nvGrpSpPr>
        <p:grpSpPr>
          <a:xfrm>
            <a:off x="8215197" y="1717219"/>
            <a:ext cx="3325091" cy="6041570"/>
            <a:chOff x="9601283" y="1984491"/>
            <a:chExt cx="3657600" cy="549233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B47E0F84-4F47-408E-A4E7-27FB25AD8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01283" y="1984491"/>
              <a:ext cx="3657600" cy="5492336"/>
            </a:xfrm>
            <a:prstGeom prst="roundRect">
              <a:avLst>
                <a:gd name="adj" fmla="val 16667"/>
              </a:avLst>
            </a:prstGeom>
            <a:ln w="127000">
              <a:solidFill>
                <a:schemeClr val="tx1"/>
              </a:solidFill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5D40E30-7F51-464E-8290-14A2BF494877}"/>
                </a:ext>
              </a:extLst>
            </p:cNvPr>
            <p:cNvSpPr/>
            <p:nvPr/>
          </p:nvSpPr>
          <p:spPr>
            <a:xfrm>
              <a:off x="13056451" y="2863719"/>
              <a:ext cx="202432" cy="2020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1664711" lon="20241446" rev="20831604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401A92B-E69D-44EB-AFC3-810D520CFEF2}"/>
              </a:ext>
            </a:extLst>
          </p:cNvPr>
          <p:cNvSpPr/>
          <p:nvPr/>
        </p:nvSpPr>
        <p:spPr>
          <a:xfrm>
            <a:off x="500127" y="6677484"/>
            <a:ext cx="947673" cy="494041"/>
          </a:xfrm>
          <a:prstGeom prst="roundRect">
            <a:avLst/>
          </a:prstGeom>
          <a:noFill/>
          <a:ln w="57150">
            <a:solidFill>
              <a:srgbClr val="03CF5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537994-B100-4DE3-904F-3C795F3AB37C}"/>
              </a:ext>
            </a:extLst>
          </p:cNvPr>
          <p:cNvSpPr/>
          <p:nvPr/>
        </p:nvSpPr>
        <p:spPr>
          <a:xfrm>
            <a:off x="13903782" y="3970831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Django</a:t>
            </a:r>
            <a:r>
              <a:rPr lang="ko-KR" altLang="en-US" sz="2000" dirty="0"/>
              <a:t> 회원가입 기능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소셜 로그인 기능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로그인 세션 유지 기능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9B3AFEE-96DB-4158-ACC5-9AD8F2635ECC}"/>
              </a:ext>
            </a:extLst>
          </p:cNvPr>
          <p:cNvSpPr/>
          <p:nvPr/>
        </p:nvSpPr>
        <p:spPr>
          <a:xfrm>
            <a:off x="13903782" y="5710149"/>
            <a:ext cx="3117945" cy="193466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회원가입 방식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가지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</a:p>
          <a:p>
            <a:pPr algn="ctr"/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Django DB </a:t>
            </a:r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</a:t>
            </a:r>
            <a:endParaRPr lang="en-US" altLang="ko-KR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소셜로그인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2000" b="1" dirty="0">
                <a:solidFill>
                  <a:srgbClr val="03CF5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Naver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20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8D2CE3-4075-43E5-9411-BE0E6085DDEA}"/>
              </a:ext>
            </a:extLst>
          </p:cNvPr>
          <p:cNvSpPr/>
          <p:nvPr/>
        </p:nvSpPr>
        <p:spPr>
          <a:xfrm>
            <a:off x="13885326" y="2591866"/>
            <a:ext cx="3117945" cy="1069449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Django-</a:t>
            </a:r>
            <a:r>
              <a:rPr lang="en-US" altLang="ko-KR" sz="2000" dirty="0" err="1"/>
              <a:t>allauth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AA0655-37BF-4F41-9CDA-E870F93A6F7E}"/>
              </a:ext>
            </a:extLst>
          </p:cNvPr>
          <p:cNvGrpSpPr/>
          <p:nvPr/>
        </p:nvGrpSpPr>
        <p:grpSpPr>
          <a:xfrm>
            <a:off x="4513016" y="3788000"/>
            <a:ext cx="4845677" cy="3687238"/>
            <a:chOff x="4513016" y="3788000"/>
            <a:chExt cx="4845677" cy="3687238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48B4165-9427-4725-8E4F-239B00BF1A10}"/>
                </a:ext>
              </a:extLst>
            </p:cNvPr>
            <p:cNvSpPr/>
            <p:nvPr/>
          </p:nvSpPr>
          <p:spPr>
            <a:xfrm>
              <a:off x="4513016" y="4229100"/>
              <a:ext cx="2040183" cy="3246138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88C852-2503-4AEC-B951-6D46F09B2501}"/>
                </a:ext>
              </a:extLst>
            </p:cNvPr>
            <p:cNvSpPr txBox="1"/>
            <p:nvPr/>
          </p:nvSpPr>
          <p:spPr>
            <a:xfrm>
              <a:off x="4737090" y="3788000"/>
              <a:ext cx="46216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Docker MySQL DB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회원가입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9188B69-AE69-422B-A547-83AD71807A28}"/>
              </a:ext>
            </a:extLst>
          </p:cNvPr>
          <p:cNvGrpSpPr/>
          <p:nvPr/>
        </p:nvGrpSpPr>
        <p:grpSpPr>
          <a:xfrm>
            <a:off x="12344400" y="8935104"/>
            <a:ext cx="4141852" cy="694957"/>
            <a:chOff x="5790250" y="2524167"/>
            <a:chExt cx="6212777" cy="104243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57CD3DC-E9B1-4EA9-B47F-2A4DFF74297A}"/>
                </a:ext>
              </a:extLst>
            </p:cNvPr>
            <p:cNvSpPr/>
            <p:nvPr/>
          </p:nvSpPr>
          <p:spPr>
            <a:xfrm>
              <a:off x="5823857" y="2728402"/>
              <a:ext cx="6179170" cy="838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D4CCB81-51F8-4D17-8F21-7A04DBE1438A}"/>
                </a:ext>
              </a:extLst>
            </p:cNvPr>
            <p:cNvSpPr/>
            <p:nvPr/>
          </p:nvSpPr>
          <p:spPr>
            <a:xfrm rot="21371122">
              <a:off x="5790250" y="2524167"/>
              <a:ext cx="6191753" cy="83820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19B0E5"/>
                  </a:solidFill>
                </a:rPr>
                <a:t>       Django, </a:t>
              </a:r>
              <a:r>
                <a:rPr lang="en-US" altLang="ko-KR" b="1" dirty="0">
                  <a:solidFill>
                    <a:srgbClr val="03CF5E"/>
                  </a:solidFill>
                </a:rPr>
                <a:t>Naver</a:t>
              </a:r>
              <a:r>
                <a:rPr lang="en-US" altLang="ko-KR" b="1" dirty="0">
                  <a:solidFill>
                    <a:srgbClr val="19B0E5"/>
                  </a:solidFill>
                </a:rPr>
                <a:t> </a:t>
              </a:r>
              <a:r>
                <a:rPr lang="ko-KR" altLang="en-US" b="1" dirty="0">
                  <a:solidFill>
                    <a:srgbClr val="19B0E5"/>
                  </a:solidFill>
                </a:rPr>
                <a:t>계정 관리 기능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ED1885A-E5DF-46C5-A24B-7A15031D2B2D}"/>
                </a:ext>
              </a:extLst>
            </p:cNvPr>
            <p:cNvSpPr/>
            <p:nvPr/>
          </p:nvSpPr>
          <p:spPr>
            <a:xfrm rot="21371122">
              <a:off x="5796001" y="2692177"/>
              <a:ext cx="999490" cy="8382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E48F4A-C8E1-4F83-92C3-BCC9FC938106}"/>
              </a:ext>
            </a:extLst>
          </p:cNvPr>
          <p:cNvGrpSpPr/>
          <p:nvPr/>
        </p:nvGrpSpPr>
        <p:grpSpPr>
          <a:xfrm>
            <a:off x="516255" y="4180611"/>
            <a:ext cx="2656852" cy="2026938"/>
            <a:chOff x="516255" y="4180611"/>
            <a:chExt cx="2656852" cy="2026938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8D176358-FF53-4B3F-8749-8FAB1CA2278C}"/>
                </a:ext>
              </a:extLst>
            </p:cNvPr>
            <p:cNvSpPr/>
            <p:nvPr/>
          </p:nvSpPr>
          <p:spPr>
            <a:xfrm>
              <a:off x="516255" y="4180611"/>
              <a:ext cx="1617346" cy="2026938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66E263-9A7A-4C6E-A0B1-57DDC4C5A93E}"/>
                </a:ext>
              </a:extLst>
            </p:cNvPr>
            <p:cNvSpPr txBox="1"/>
            <p:nvPr/>
          </p:nvSpPr>
          <p:spPr>
            <a:xfrm>
              <a:off x="1201300" y="4430045"/>
              <a:ext cx="19718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Login 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기능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137F561-28EE-4860-87E3-241763436619}"/>
              </a:ext>
            </a:extLst>
          </p:cNvPr>
          <p:cNvCxnSpPr>
            <a:cxnSpLocks/>
            <a:stCxn id="48" idx="2"/>
          </p:cNvCxnSpPr>
          <p:nvPr/>
        </p:nvCxnSpPr>
        <p:spPr>
          <a:xfrm rot="16200000" flipH="1">
            <a:off x="4009275" y="4136214"/>
            <a:ext cx="499216" cy="6569838"/>
          </a:xfrm>
          <a:prstGeom prst="bentConnector2">
            <a:avLst/>
          </a:prstGeom>
          <a:ln w="57150">
            <a:solidFill>
              <a:srgbClr val="03CF5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C1D0DF3-1498-4377-AF38-DC6D12C330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5EE435E-AEC4-464B-B816-EAB008076560}"/>
              </a:ext>
            </a:extLst>
          </p:cNvPr>
          <p:cNvSpPr/>
          <p:nvPr/>
        </p:nvSpPr>
        <p:spPr>
          <a:xfrm rot="5400000">
            <a:off x="7976790" y="4727890"/>
            <a:ext cx="8671095" cy="240902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67772A-44F7-4CEE-9F28-09CDADDB2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7" t="149" r="8133" b="18305"/>
          <a:stretch/>
        </p:blipFill>
        <p:spPr>
          <a:xfrm>
            <a:off x="444346" y="2735940"/>
            <a:ext cx="9217504" cy="6720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1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8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80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게시판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Create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5ED9F38-B56E-403E-B295-141DC405C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2608125"/>
            <a:ext cx="6690941" cy="18823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960297-E61A-4F8A-9E52-E4C06E2C7F0B}"/>
              </a:ext>
            </a:extLst>
          </p:cNvPr>
          <p:cNvSpPr txBox="1"/>
          <p:nvPr/>
        </p:nvSpPr>
        <p:spPr>
          <a:xfrm>
            <a:off x="10150435" y="8389380"/>
            <a:ext cx="71934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0D638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로그인시</a:t>
            </a:r>
            <a:r>
              <a:rPr lang="ko-KR" altLang="en-US" sz="2000" b="1" dirty="0">
                <a:solidFill>
                  <a:srgbClr val="0D638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글 작성이 가능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하며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있는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Blog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테이블에 기록 됩니다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작성시 기록되는 값은 제목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작성자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내용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작성일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9DD1CB-F992-438E-9BF5-F16005612C73}"/>
              </a:ext>
            </a:extLst>
          </p:cNvPr>
          <p:cNvSpPr/>
          <p:nvPr/>
        </p:nvSpPr>
        <p:spPr>
          <a:xfrm>
            <a:off x="7557817" y="8687786"/>
            <a:ext cx="1424983" cy="492074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27D2C9-1BAF-4CD6-B08E-6F9FC15F6194}"/>
              </a:ext>
            </a:extLst>
          </p:cNvPr>
          <p:cNvGrpSpPr/>
          <p:nvPr/>
        </p:nvGrpSpPr>
        <p:grpSpPr>
          <a:xfrm>
            <a:off x="9238866" y="5279130"/>
            <a:ext cx="8609405" cy="2658496"/>
            <a:chOff x="9238866" y="5279130"/>
            <a:chExt cx="8609405" cy="26584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7E1031-8215-4386-9CC7-EB5461D6C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38866" y="5758117"/>
              <a:ext cx="3696020" cy="217950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303BB5C-AB80-4829-BFB4-CCFCD5AC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00071" y="5755993"/>
              <a:ext cx="4648200" cy="217950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E29DA1-769B-475D-A70C-220962E298A9}"/>
                </a:ext>
              </a:extLst>
            </p:cNvPr>
            <p:cNvSpPr txBox="1"/>
            <p:nvPr/>
          </p:nvSpPr>
          <p:spPr>
            <a:xfrm>
              <a:off x="13516850" y="5279130"/>
              <a:ext cx="38270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Server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DB | </a:t>
              </a:r>
              <a:r>
                <a:rPr lang="en-US" altLang="ko-KR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Blog Table</a:t>
              </a:r>
              <a:endPara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341DBE3D-391B-4DBA-82E4-92B87678D2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1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8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2567807" y="2484516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게시판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Read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A7EF6DD-BFD1-4BEB-8378-D5BE49B2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9" y="6642780"/>
            <a:ext cx="7544330" cy="33775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98AAD2-BCE2-407D-90B4-70680551C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29" y="2735940"/>
            <a:ext cx="7544330" cy="3492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070CD5-A226-4B45-A80A-EEAC976C3BE2}"/>
              </a:ext>
            </a:extLst>
          </p:cNvPr>
          <p:cNvGrpSpPr/>
          <p:nvPr/>
        </p:nvGrpSpPr>
        <p:grpSpPr>
          <a:xfrm>
            <a:off x="9818398" y="2927625"/>
            <a:ext cx="6234841" cy="3398125"/>
            <a:chOff x="11796281" y="2402253"/>
            <a:chExt cx="6234841" cy="339812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DC7A0BB-4FC4-461F-8531-902A3E1D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96281" y="2876904"/>
              <a:ext cx="6234841" cy="29234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DA120A-9DE5-4ACD-A6F2-18A4B2858223}"/>
                </a:ext>
              </a:extLst>
            </p:cNvPr>
            <p:cNvSpPr txBox="1"/>
            <p:nvPr/>
          </p:nvSpPr>
          <p:spPr>
            <a:xfrm>
              <a:off x="11796281" y="2402253"/>
              <a:ext cx="4735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Server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DB | </a:t>
              </a:r>
              <a:r>
                <a:rPr lang="en-US" altLang="ko-KR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Blog Table (</a:t>
              </a:r>
              <a:r>
                <a:rPr lang="ko-KR" altLang="en-US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게시판</a:t>
              </a:r>
              <a:r>
                <a:rPr lang="en-US" altLang="ko-KR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)</a:t>
              </a:r>
              <a:endPara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AC033B5-C6E5-4260-9072-CEB322AAEB3C}"/>
              </a:ext>
            </a:extLst>
          </p:cNvPr>
          <p:cNvGrpSpPr/>
          <p:nvPr/>
        </p:nvGrpSpPr>
        <p:grpSpPr>
          <a:xfrm>
            <a:off x="516255" y="4877887"/>
            <a:ext cx="9655826" cy="265613"/>
            <a:chOff x="516255" y="4877887"/>
            <a:chExt cx="9655826" cy="265613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575E18E-A902-4ACC-AE27-A1EEDB66186F}"/>
                </a:ext>
              </a:extLst>
            </p:cNvPr>
            <p:cNvSpPr/>
            <p:nvPr/>
          </p:nvSpPr>
          <p:spPr>
            <a:xfrm>
              <a:off x="516255" y="4877887"/>
              <a:ext cx="7256145" cy="265613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8ECCCA5B-B50D-42AC-8A92-E57FDFD73A99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7772400" y="5010693"/>
              <a:ext cx="2399681" cy="1"/>
            </a:xfrm>
            <a:prstGeom prst="straightConnector1">
              <a:avLst/>
            </a:prstGeom>
            <a:ln w="38100">
              <a:solidFill>
                <a:srgbClr val="FFC6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49CB13-0D6E-4E76-A752-93FCFF99BB16}"/>
              </a:ext>
            </a:extLst>
          </p:cNvPr>
          <p:cNvGrpSpPr/>
          <p:nvPr/>
        </p:nvGrpSpPr>
        <p:grpSpPr>
          <a:xfrm>
            <a:off x="9854840" y="6619111"/>
            <a:ext cx="6234840" cy="2132232"/>
            <a:chOff x="9854840" y="6619111"/>
            <a:chExt cx="6234840" cy="21322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2F35AF6-2301-4B83-9B2D-1B89C822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4840" y="7093762"/>
              <a:ext cx="6234840" cy="16575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5F6D86-DE02-4952-AB00-D21650DCFA1B}"/>
                </a:ext>
              </a:extLst>
            </p:cNvPr>
            <p:cNvSpPr txBox="1"/>
            <p:nvPr/>
          </p:nvSpPr>
          <p:spPr>
            <a:xfrm>
              <a:off x="9882358" y="6619111"/>
              <a:ext cx="49004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: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Server</a:t>
              </a:r>
              <a:r>
                <a:rPr lang="ko-KR" altLang="en-US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sz="2000" i="1" dirty="0">
                  <a:latin typeface="바탕체" panose="02030609000101010101" pitchFamily="17" charset="-127"/>
                  <a:ea typeface="바탕체" panose="02030609000101010101" pitchFamily="17" charset="-127"/>
                </a:rPr>
                <a:t>DB | </a:t>
              </a:r>
              <a:r>
                <a:rPr lang="en-US" altLang="ko-KR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Comment Table (</a:t>
              </a:r>
              <a:r>
                <a:rPr lang="ko-KR" altLang="en-US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댓글</a:t>
              </a:r>
              <a:r>
                <a:rPr lang="en-US" altLang="ko-KR" sz="2000" b="1" i="1" dirty="0">
                  <a:solidFill>
                    <a:srgbClr val="FFC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)</a:t>
              </a:r>
              <a:endParaRPr lang="ko-KR" altLang="en-US" sz="2000" i="1" dirty="0"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1E7383-387B-4F51-A0FE-E4A686EDEA87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7772400" y="6819166"/>
            <a:ext cx="2109958" cy="0"/>
          </a:xfrm>
          <a:prstGeom prst="straightConnector1">
            <a:avLst/>
          </a:prstGeom>
          <a:ln w="38100">
            <a:solidFill>
              <a:srgbClr val="FFC6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409D04-4236-4BB4-A070-537AA1093042}"/>
              </a:ext>
            </a:extLst>
          </p:cNvPr>
          <p:cNvGrpSpPr/>
          <p:nvPr/>
        </p:nvGrpSpPr>
        <p:grpSpPr>
          <a:xfrm>
            <a:off x="7984059" y="8435738"/>
            <a:ext cx="8424518" cy="2139047"/>
            <a:chOff x="4997676" y="8386794"/>
            <a:chExt cx="15958623" cy="21390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6F6DFA-4B1C-4C9F-B2CE-FB3ECFA9FB87}"/>
                </a:ext>
              </a:extLst>
            </p:cNvPr>
            <p:cNvSpPr txBox="1"/>
            <p:nvPr/>
          </p:nvSpPr>
          <p:spPr>
            <a:xfrm>
              <a:off x="4997676" y="8386794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99CCE6-0C2D-4D41-908B-A8350A93FE5A}"/>
                </a:ext>
              </a:extLst>
            </p:cNvPr>
            <p:cNvSpPr txBox="1"/>
            <p:nvPr/>
          </p:nvSpPr>
          <p:spPr>
            <a:xfrm>
              <a:off x="7937421" y="9225484"/>
              <a:ext cx="13018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DB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에서 해당 </a:t>
              </a:r>
              <a:r>
                <a:rPr lang="ko-KR" altLang="en-US" sz="20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게시판 </a:t>
              </a:r>
              <a:r>
                <a:rPr lang="en-US" altLang="ko-KR" sz="20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ID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를 읽어와 </a:t>
              </a:r>
              <a:r>
                <a:rPr lang="ko-KR" altLang="en-US" sz="20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댓글과 함께 출력</a:t>
              </a:r>
            </a:p>
          </p:txBody>
        </p:sp>
      </p:grp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75704116-B01E-42EE-B519-FDA012E65C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2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D9DBD2E-E1FD-406D-BE3A-3E80C9E6313A}"/>
              </a:ext>
            </a:extLst>
          </p:cNvPr>
          <p:cNvSpPr/>
          <p:nvPr/>
        </p:nvSpPr>
        <p:spPr>
          <a:xfrm>
            <a:off x="0" y="2078154"/>
            <a:ext cx="13411200" cy="4737945"/>
          </a:xfrm>
          <a:prstGeom prst="rightArrow">
            <a:avLst>
              <a:gd name="adj1" fmla="val 50000"/>
              <a:gd name="adj2" fmla="val 45497"/>
            </a:avLst>
          </a:prstGeom>
          <a:gradFill flip="none" rotWithShape="1">
            <a:gsLst>
              <a:gs pos="0">
                <a:srgbClr val="0F6D8F">
                  <a:alpha val="50000"/>
                </a:srgbClr>
              </a:gs>
              <a:gs pos="19000">
                <a:srgbClr val="5393B2">
                  <a:alpha val="50000"/>
                </a:srgbClr>
              </a:gs>
              <a:gs pos="37000">
                <a:srgbClr val="8CB2CF">
                  <a:alpha val="50000"/>
                </a:srgbClr>
              </a:gs>
              <a:gs pos="61000">
                <a:schemeClr val="accent1">
                  <a:lumMod val="45000"/>
                  <a:lumOff val="55000"/>
                  <a:alpha val="50000"/>
                </a:schemeClr>
              </a:gs>
              <a:gs pos="80000">
                <a:schemeClr val="accent1">
                  <a:lumMod val="45000"/>
                  <a:lumOff val="55000"/>
                  <a:alpha val="50000"/>
                </a:schemeClr>
              </a:gs>
              <a:gs pos="100000">
                <a:schemeClr val="accent1">
                  <a:lumMod val="30000"/>
                  <a:lumOff val="70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1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8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80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게시판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Update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6BE56CC-C5F4-4F21-9C52-5B9AF82EB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0" y="4027668"/>
            <a:ext cx="5377914" cy="4461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9C1BE-D37D-4688-B97B-B0CFFBDF2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806" y="4027668"/>
            <a:ext cx="5377914" cy="4476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B5FC12-863E-48A2-9900-10BEB8DDF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0389" y="4012172"/>
            <a:ext cx="5143946" cy="44765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0EF4DC7-AB41-47DB-B7FB-92B00964E593}"/>
              </a:ext>
            </a:extLst>
          </p:cNvPr>
          <p:cNvGrpSpPr/>
          <p:nvPr/>
        </p:nvGrpSpPr>
        <p:grpSpPr>
          <a:xfrm>
            <a:off x="1504915" y="5230786"/>
            <a:ext cx="4658453" cy="1748468"/>
            <a:chOff x="1504915" y="5230786"/>
            <a:chExt cx="4658453" cy="17484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7D702A8-04A3-4AD4-8042-0F6AD89B5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0000" b="-6333"/>
            <a:stretch/>
          </p:blipFill>
          <p:spPr>
            <a:xfrm>
              <a:off x="1504915" y="5230786"/>
              <a:ext cx="4658453" cy="1748468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B0FF6DF-0965-4892-A194-04B4860BE08F}"/>
                </a:ext>
              </a:extLst>
            </p:cNvPr>
            <p:cNvSpPr/>
            <p:nvPr/>
          </p:nvSpPr>
          <p:spPr>
            <a:xfrm>
              <a:off x="2162800" y="5617294"/>
              <a:ext cx="3402026" cy="745405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E9D0FD6-5250-4FE5-8E3A-DF4CFDB80E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9" t="90090" r="42159" b="2174"/>
          <a:stretch/>
        </p:blipFill>
        <p:spPr>
          <a:xfrm>
            <a:off x="2919741" y="7912711"/>
            <a:ext cx="914400" cy="6453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DB4C00-6924-43DF-B6FB-F73E1E97E156}"/>
              </a:ext>
            </a:extLst>
          </p:cNvPr>
          <p:cNvGrpSpPr/>
          <p:nvPr/>
        </p:nvGrpSpPr>
        <p:grpSpPr>
          <a:xfrm>
            <a:off x="7932835" y="5244040"/>
            <a:ext cx="4059911" cy="1512914"/>
            <a:chOff x="7932835" y="5244040"/>
            <a:chExt cx="4059911" cy="15129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5C1DF22-2E38-4647-A9B1-FB416806B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32835" y="5244040"/>
              <a:ext cx="4059911" cy="1512914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19729BB-87C7-4806-858F-1B9C8036D30B}"/>
                </a:ext>
              </a:extLst>
            </p:cNvPr>
            <p:cNvSpPr/>
            <p:nvPr/>
          </p:nvSpPr>
          <p:spPr>
            <a:xfrm>
              <a:off x="8581707" y="5635742"/>
              <a:ext cx="3402026" cy="745405"/>
            </a:xfrm>
            <a:prstGeom prst="roundRect">
              <a:avLst/>
            </a:prstGeom>
            <a:noFill/>
            <a:ln w="57150">
              <a:solidFill>
                <a:srgbClr val="FFC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25BC79E-952F-4316-80D0-D839A455042B}"/>
              </a:ext>
            </a:extLst>
          </p:cNvPr>
          <p:cNvGrpSpPr/>
          <p:nvPr/>
        </p:nvGrpSpPr>
        <p:grpSpPr>
          <a:xfrm>
            <a:off x="7029898" y="1988557"/>
            <a:ext cx="9353102" cy="2139047"/>
            <a:chOff x="4997676" y="8386794"/>
            <a:chExt cx="17717646" cy="21390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00BE12-A296-4DEB-9911-EBD3D744D7BC}"/>
                </a:ext>
              </a:extLst>
            </p:cNvPr>
            <p:cNvSpPr txBox="1"/>
            <p:nvPr/>
          </p:nvSpPr>
          <p:spPr>
            <a:xfrm>
              <a:off x="4997676" y="8386794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DF94CD-3889-4C9A-B564-FC04181FD342}"/>
                </a:ext>
              </a:extLst>
            </p:cNvPr>
            <p:cNvSpPr txBox="1"/>
            <p:nvPr/>
          </p:nvSpPr>
          <p:spPr>
            <a:xfrm>
              <a:off x="7937421" y="9225484"/>
              <a:ext cx="14777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DB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에서 해당 </a:t>
              </a:r>
              <a:r>
                <a:rPr lang="ko-KR" altLang="en-US" sz="24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게시판 </a:t>
              </a:r>
              <a:r>
                <a:rPr lang="en-US" altLang="ko-KR" sz="24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ID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를 읽어 수정한 항목을 </a:t>
              </a:r>
              <a:r>
                <a:rPr lang="en-US" altLang="ko-KR" sz="24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Update</a:t>
              </a:r>
              <a:endParaRPr lang="ko-KR" altLang="en-US" sz="2400" b="1" dirty="0">
                <a:solidFill>
                  <a:srgbClr val="0D638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952CEE2B-ACE7-4B9F-B551-1E203D333E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1" y="1577806"/>
            <a:ext cx="16241270" cy="19049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3" y="379596"/>
            <a:ext cx="2101823" cy="96296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01015E-0407-484F-A1E4-CD1ACCBD5BB3}"/>
              </a:ext>
            </a:extLst>
          </p:cNvPr>
          <p:cNvSpPr txBox="1"/>
          <p:nvPr/>
        </p:nvSpPr>
        <p:spPr>
          <a:xfrm>
            <a:off x="516255" y="614625"/>
            <a:ext cx="1828800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02 </a:t>
            </a:r>
            <a:r>
              <a:rPr lang="ko-KR" altLang="en-US" sz="2801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  <a:endParaRPr lang="ko-KR" altLang="en-US" sz="2801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1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8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80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BDD347-D111-4B78-A600-A07BF31A763B}"/>
              </a:ext>
            </a:extLst>
          </p:cNvPr>
          <p:cNvSpPr txBox="1"/>
          <p:nvPr/>
        </p:nvSpPr>
        <p:spPr>
          <a:xfrm>
            <a:off x="1784351" y="568691"/>
            <a:ext cx="381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Ⅲ.</a:t>
            </a:r>
            <a:r>
              <a:rPr lang="en-US" altLang="ko-KR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2400" b="1" dirty="0">
                <a:solidFill>
                  <a:srgbClr val="B5CCD5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서비스 개발 및 배포</a:t>
            </a:r>
            <a:endParaRPr lang="ko-KR" altLang="en-US" sz="2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EA9543-B436-4D9E-9B52-35B8D81CEAC4}"/>
              </a:ext>
            </a:extLst>
          </p:cNvPr>
          <p:cNvGrpSpPr/>
          <p:nvPr/>
        </p:nvGrpSpPr>
        <p:grpSpPr>
          <a:xfrm>
            <a:off x="762001" y="1846400"/>
            <a:ext cx="5105402" cy="584775"/>
            <a:chOff x="613793" y="2021192"/>
            <a:chExt cx="5105401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993B00-C54E-478F-8504-271B02166666}"/>
                </a:ext>
              </a:extLst>
            </p:cNvPr>
            <p:cNvSpPr txBox="1"/>
            <p:nvPr/>
          </p:nvSpPr>
          <p:spPr>
            <a:xfrm>
              <a:off x="1156647" y="2021192"/>
              <a:ext cx="4562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게시판 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Delete</a:t>
              </a:r>
              <a:endPara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4269606A-8F50-4C90-90BC-E9940237D153}"/>
                </a:ext>
              </a:extLst>
            </p:cNvPr>
            <p:cNvGrpSpPr/>
            <p:nvPr/>
          </p:nvGrpSpPr>
          <p:grpSpPr>
            <a:xfrm>
              <a:off x="613793" y="2287215"/>
              <a:ext cx="542855" cy="114286"/>
              <a:chOff x="604743" y="2135545"/>
              <a:chExt cx="542855" cy="114286"/>
            </a:xfrm>
          </p:grpSpPr>
          <p:pic>
            <p:nvPicPr>
              <p:cNvPr id="23" name="Object 10">
                <a:extLst>
                  <a:ext uri="{FF2B5EF4-FFF2-40B4-BE49-F238E27FC236}">
                    <a16:creationId xmlns:a16="http://schemas.microsoft.com/office/drawing/2014/main" id="{02C9193C-F453-47F6-B3D8-62E0DCF93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4743" y="2135545"/>
                <a:ext cx="542855" cy="114286"/>
              </a:xfrm>
              <a:prstGeom prst="rect">
                <a:avLst/>
              </a:prstGeom>
            </p:spPr>
          </p:pic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30A3328-F7C0-4AE8-B78A-521393C7C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646" y="2764967"/>
            <a:ext cx="7163421" cy="14936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557CD88-B23C-40E1-BB18-08D6E4A30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1" y="2764967"/>
            <a:ext cx="8493968" cy="14936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A5B09B3-CD7E-4CA4-B67F-840190AF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54" y="4611748"/>
            <a:ext cx="8397240" cy="40281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008F73C-0F64-4AAF-861C-9D7DB56FE3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7357"/>
          <a:stretch/>
        </p:blipFill>
        <p:spPr>
          <a:xfrm>
            <a:off x="10099613" y="5797513"/>
            <a:ext cx="7163421" cy="131352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E38B44-9BFF-4382-9447-D37B0E1B2A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4883" y="7676898"/>
            <a:ext cx="7308151" cy="962964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FCAE488-E47C-4BF3-AA21-66CD59E95614}"/>
              </a:ext>
            </a:extLst>
          </p:cNvPr>
          <p:cNvSpPr/>
          <p:nvPr/>
        </p:nvSpPr>
        <p:spPr>
          <a:xfrm>
            <a:off x="914400" y="3314700"/>
            <a:ext cx="8077200" cy="325317"/>
          </a:xfrm>
          <a:prstGeom prst="roundRect">
            <a:avLst/>
          </a:prstGeom>
          <a:noFill/>
          <a:ln w="57150">
            <a:solidFill>
              <a:srgbClr val="FFC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B428EC7-44B5-4823-8206-C8035F7FAB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316" t="88915" r="32610" b="1626"/>
          <a:stretch/>
        </p:blipFill>
        <p:spPr>
          <a:xfrm>
            <a:off x="5105400" y="7880443"/>
            <a:ext cx="1925928" cy="962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578792A-7BC2-41C1-A965-47D14601F995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>
            <a:off x="17263034" y="6454276"/>
            <a:ext cx="12700" cy="1704104"/>
          </a:xfrm>
          <a:prstGeom prst="bentConnector3">
            <a:avLst>
              <a:gd name="adj1" fmla="val 4235299"/>
            </a:avLst>
          </a:prstGeom>
          <a:ln w="38100">
            <a:solidFill>
              <a:srgbClr val="FFC6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8C6FB32-6B48-410D-A8E1-2453ECEBA3FF}"/>
              </a:ext>
            </a:extLst>
          </p:cNvPr>
          <p:cNvGrpSpPr/>
          <p:nvPr/>
        </p:nvGrpSpPr>
        <p:grpSpPr>
          <a:xfrm>
            <a:off x="7178977" y="8436541"/>
            <a:ext cx="9480939" cy="2139047"/>
            <a:chOff x="5605705" y="8233645"/>
            <a:chExt cx="17959809" cy="213904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8184CC-2B2E-49EC-8E32-CBE752605378}"/>
                </a:ext>
              </a:extLst>
            </p:cNvPr>
            <p:cNvSpPr txBox="1"/>
            <p:nvPr/>
          </p:nvSpPr>
          <p:spPr>
            <a:xfrm>
              <a:off x="5605705" y="8233645"/>
              <a:ext cx="2387600" cy="2139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“</a:t>
              </a:r>
              <a:endParaRPr lang="ko-KR" altLang="en-US" sz="13300" dirty="0">
                <a:solidFill>
                  <a:schemeClr val="tx2">
                    <a:lumMod val="60000"/>
                    <a:lumOff val="40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EB649E-6ABF-49DF-A4D6-541B8D48D7EF}"/>
                </a:ext>
              </a:extLst>
            </p:cNvPr>
            <p:cNvSpPr txBox="1"/>
            <p:nvPr/>
          </p:nvSpPr>
          <p:spPr>
            <a:xfrm>
              <a:off x="8606331" y="8948485"/>
              <a:ext cx="149591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작성자는 자신이 작성한 게시글을 삭제 할 수 있으며</a:t>
              </a:r>
              <a:endPara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해당 게시글 </a:t>
              </a:r>
              <a:r>
                <a:rPr lang="en-US" altLang="ko-KR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ID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의 값이 </a:t>
              </a:r>
              <a:r>
                <a:rPr lang="ko-KR" altLang="en-US" sz="20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테이블에서 삭제</a:t>
              </a:r>
              <a:endParaRPr lang="en-US" altLang="ko-KR" sz="2000" b="1" dirty="0">
                <a:solidFill>
                  <a:srgbClr val="0D638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해당 게시글의 </a:t>
              </a:r>
              <a:r>
                <a:rPr lang="ko-KR" altLang="en-US" sz="2000" b="1" dirty="0">
                  <a:solidFill>
                    <a:srgbClr val="0D638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달린 댓글도 모두 </a:t>
              </a:r>
              <a:r>
                <a:rPr lang="ko-KR" altLang="en-US" sz="2000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댓글 테이블에서 </a:t>
              </a:r>
              <a:r>
                <a:rPr lang="ko-KR" altLang="en-US" sz="2000" b="1" dirty="0">
                  <a:solidFill>
                    <a:srgbClr val="19B0E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제거된다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DCBFB94-3670-424F-AA87-E033BA80A9BC}"/>
              </a:ext>
            </a:extLst>
          </p:cNvPr>
          <p:cNvGrpSpPr/>
          <p:nvPr/>
        </p:nvGrpSpPr>
        <p:grpSpPr>
          <a:xfrm>
            <a:off x="8580797" y="4738495"/>
            <a:ext cx="4141852" cy="694957"/>
            <a:chOff x="5790250" y="2524167"/>
            <a:chExt cx="6212777" cy="104243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4630C80-A282-47A2-801E-7C96A6E06626}"/>
                </a:ext>
              </a:extLst>
            </p:cNvPr>
            <p:cNvSpPr/>
            <p:nvPr/>
          </p:nvSpPr>
          <p:spPr>
            <a:xfrm>
              <a:off x="5823857" y="2728402"/>
              <a:ext cx="6179170" cy="838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7638BEE-3AD1-484D-980C-3F30F50127E1}"/>
                </a:ext>
              </a:extLst>
            </p:cNvPr>
            <p:cNvSpPr/>
            <p:nvPr/>
          </p:nvSpPr>
          <p:spPr>
            <a:xfrm rot="21371122">
              <a:off x="5790250" y="2524167"/>
              <a:ext cx="6191753" cy="838200"/>
            </a:xfrm>
            <a:prstGeom prst="rect">
              <a:avLst/>
            </a:prstGeom>
            <a:solidFill>
              <a:srgbClr val="FFFFAF"/>
            </a:solidFill>
            <a:ln>
              <a:solidFill>
                <a:srgbClr val="FFFF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19B0E5"/>
                  </a:solidFill>
                </a:rPr>
                <a:t>          </a:t>
              </a:r>
              <a:r>
                <a:rPr lang="ko-KR" altLang="en-US" b="1" dirty="0">
                  <a:solidFill>
                    <a:srgbClr val="19B0E5"/>
                  </a:solidFill>
                </a:rPr>
                <a:t>관리자는 모든 게시글 제거 가능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5E9E4CF-1055-41EC-AE6C-3135D9C9DB4E}"/>
                </a:ext>
              </a:extLst>
            </p:cNvPr>
            <p:cNvSpPr/>
            <p:nvPr/>
          </p:nvSpPr>
          <p:spPr>
            <a:xfrm rot="21371122">
              <a:off x="5796001" y="2692177"/>
              <a:ext cx="999490" cy="8382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A661718-2DBB-434F-AABC-2F132BC3A73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787B14-F4AD-46E6-9E2F-0B22EF9384E7}"/>
              </a:ext>
            </a:extLst>
          </p:cNvPr>
          <p:cNvGrpSpPr/>
          <p:nvPr/>
        </p:nvGrpSpPr>
        <p:grpSpPr>
          <a:xfrm>
            <a:off x="2031963" y="2825549"/>
            <a:ext cx="871549" cy="850657"/>
            <a:chOff x="2573007" y="2023706"/>
            <a:chExt cx="871549" cy="850657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5C5493E-2F71-4D86-BA91-00F094894C27}"/>
                </a:ext>
              </a:extLst>
            </p:cNvPr>
            <p:cNvSpPr/>
            <p:nvPr/>
          </p:nvSpPr>
          <p:spPr>
            <a:xfrm>
              <a:off x="2573007" y="2147193"/>
              <a:ext cx="789291" cy="699166"/>
            </a:xfrm>
            <a:custGeom>
              <a:avLst/>
              <a:gdLst>
                <a:gd name="connsiteX0" fmla="*/ 789291 w 789291"/>
                <a:gd name="connsiteY0" fmla="*/ 374912 h 699166"/>
                <a:gd name="connsiteX1" fmla="*/ 394665 w 789291"/>
                <a:gd name="connsiteY1" fmla="*/ 0 h 699166"/>
                <a:gd name="connsiteX2" fmla="*/ 0 w 789291"/>
                <a:gd name="connsiteY2" fmla="*/ 374912 h 699166"/>
                <a:gd name="connsiteX3" fmla="*/ 61801 w 789291"/>
                <a:gd name="connsiteY3" fmla="*/ 436708 h 699166"/>
                <a:gd name="connsiteX4" fmla="*/ 108896 w 789291"/>
                <a:gd name="connsiteY4" fmla="*/ 392112 h 699166"/>
                <a:gd name="connsiteX5" fmla="*/ 108896 w 789291"/>
                <a:gd name="connsiteY5" fmla="*/ 698934 h 699166"/>
                <a:gd name="connsiteX6" fmla="*/ 680396 w 789291"/>
                <a:gd name="connsiteY6" fmla="*/ 699166 h 699166"/>
                <a:gd name="connsiteX7" fmla="*/ 680396 w 789291"/>
                <a:gd name="connsiteY7" fmla="*/ 391718 h 699166"/>
                <a:gd name="connsiteX8" fmla="*/ 727722 w 789291"/>
                <a:gd name="connsiteY8" fmla="*/ 436475 h 699166"/>
                <a:gd name="connsiteX9" fmla="*/ 661346 w 789291"/>
                <a:gd name="connsiteY9" fmla="*/ 680112 h 699166"/>
                <a:gd name="connsiteX10" fmla="*/ 127946 w 789291"/>
                <a:gd name="connsiteY10" fmla="*/ 679898 h 699166"/>
                <a:gd name="connsiteX11" fmla="*/ 127946 w 789291"/>
                <a:gd name="connsiteY11" fmla="*/ 374073 h 699166"/>
                <a:gd name="connsiteX12" fmla="*/ 394665 w 789291"/>
                <a:gd name="connsiteY12" fmla="*/ 121505 h 699166"/>
                <a:gd name="connsiteX13" fmla="*/ 661346 w 789291"/>
                <a:gd name="connsiteY13" fmla="*/ 373704 h 699166"/>
                <a:gd name="connsiteX14" fmla="*/ 394665 w 789291"/>
                <a:gd name="connsiteY14" fmla="*/ 95277 h 699166"/>
                <a:gd name="connsiteX15" fmla="*/ 62154 w 789291"/>
                <a:gd name="connsiteY15" fmla="*/ 410133 h 699166"/>
                <a:gd name="connsiteX16" fmla="*/ 27293 w 789291"/>
                <a:gd name="connsiteY16" fmla="*/ 375265 h 699166"/>
                <a:gd name="connsiteX17" fmla="*/ 394665 w 789291"/>
                <a:gd name="connsiteY17" fmla="*/ 26278 h 699166"/>
                <a:gd name="connsiteX18" fmla="*/ 762000 w 789291"/>
                <a:gd name="connsiteY18" fmla="*/ 375260 h 699166"/>
                <a:gd name="connsiteX19" fmla="*/ 727351 w 789291"/>
                <a:gd name="connsiteY19" fmla="*/ 409909 h 69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291" h="699166">
                  <a:moveTo>
                    <a:pt x="789291" y="374912"/>
                  </a:moveTo>
                  <a:lnTo>
                    <a:pt x="394665" y="0"/>
                  </a:lnTo>
                  <a:lnTo>
                    <a:pt x="0" y="374912"/>
                  </a:lnTo>
                  <a:lnTo>
                    <a:pt x="61801" y="436708"/>
                  </a:lnTo>
                  <a:lnTo>
                    <a:pt x="108896" y="392112"/>
                  </a:lnTo>
                  <a:lnTo>
                    <a:pt x="108896" y="698934"/>
                  </a:lnTo>
                  <a:lnTo>
                    <a:pt x="680396" y="699166"/>
                  </a:lnTo>
                  <a:lnTo>
                    <a:pt x="680396" y="391718"/>
                  </a:lnTo>
                  <a:lnTo>
                    <a:pt x="727722" y="436475"/>
                  </a:lnTo>
                  <a:close/>
                  <a:moveTo>
                    <a:pt x="661346" y="680112"/>
                  </a:moveTo>
                  <a:lnTo>
                    <a:pt x="127946" y="679898"/>
                  </a:lnTo>
                  <a:lnTo>
                    <a:pt x="127946" y="374073"/>
                  </a:lnTo>
                  <a:lnTo>
                    <a:pt x="394665" y="121505"/>
                  </a:lnTo>
                  <a:lnTo>
                    <a:pt x="661346" y="373704"/>
                  </a:lnTo>
                  <a:close/>
                  <a:moveTo>
                    <a:pt x="394665" y="95277"/>
                  </a:moveTo>
                  <a:lnTo>
                    <a:pt x="62154" y="410133"/>
                  </a:lnTo>
                  <a:lnTo>
                    <a:pt x="27293" y="375265"/>
                  </a:lnTo>
                  <a:lnTo>
                    <a:pt x="394665" y="26278"/>
                  </a:lnTo>
                  <a:lnTo>
                    <a:pt x="762000" y="375260"/>
                  </a:lnTo>
                  <a:lnTo>
                    <a:pt x="727351" y="40990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16" name="그래픽 15" descr="두 여자 단색으로 채워진">
              <a:extLst>
                <a:ext uri="{FF2B5EF4-FFF2-40B4-BE49-F238E27FC236}">
                  <a16:creationId xmlns:a16="http://schemas.microsoft.com/office/drawing/2014/main" id="{37DE93F2-321E-4EC7-BC69-FD6EFF32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4750" y="2400300"/>
              <a:ext cx="474063" cy="474063"/>
            </a:xfrm>
            <a:prstGeom prst="rect">
              <a:avLst/>
            </a:prstGeom>
          </p:spPr>
        </p:pic>
        <p:pic>
          <p:nvPicPr>
            <p:cNvPr id="17" name="그래픽 16" descr="하트 두 개 단색으로 채워진">
              <a:extLst>
                <a:ext uri="{FF2B5EF4-FFF2-40B4-BE49-F238E27FC236}">
                  <a16:creationId xmlns:a16="http://schemas.microsoft.com/office/drawing/2014/main" id="{A9DD255D-F2DD-488F-BB89-389A8F81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652" y="2023706"/>
              <a:ext cx="355904" cy="3559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661EB5-2875-4B2E-9CF3-7CAD617957EF}"/>
              </a:ext>
            </a:extLst>
          </p:cNvPr>
          <p:cNvSpPr txBox="1"/>
          <p:nvPr/>
        </p:nvSpPr>
        <p:spPr>
          <a:xfrm>
            <a:off x="1905000" y="3855749"/>
            <a:ext cx="508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</a:t>
            </a:r>
            <a:r>
              <a:rPr lang="ko-KR" altLang="en-US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결론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438BBF-C20A-43E2-9E76-7ACEC2F29B2B}"/>
              </a:ext>
            </a:extLst>
          </p:cNvPr>
          <p:cNvGrpSpPr/>
          <p:nvPr/>
        </p:nvGrpSpPr>
        <p:grpSpPr>
          <a:xfrm>
            <a:off x="2057400" y="5261540"/>
            <a:ext cx="4782818" cy="1335698"/>
            <a:chOff x="1905000" y="6301668"/>
            <a:chExt cx="4782818" cy="13356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35905" y="6301668"/>
              <a:ext cx="2857143" cy="49692"/>
              <a:chOff x="2035905" y="6301668"/>
              <a:chExt cx="2857143" cy="4969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35905" y="6301668"/>
                <a:ext cx="2857143" cy="49692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26734-77F4-4CF3-B4E1-9AA790DB87EB}"/>
                </a:ext>
              </a:extLst>
            </p:cNvPr>
            <p:cNvSpPr txBox="1"/>
            <p:nvPr/>
          </p:nvSpPr>
          <p:spPr>
            <a:xfrm>
              <a:off x="1905000" y="6437037"/>
              <a:ext cx="4782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3.1 </a:t>
              </a:r>
              <a:r>
                <a:rPr lang="ko-KR" altLang="en-US" sz="240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활용 방안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3.2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기대 효과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3.3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향후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98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DEAA91-613F-4DC4-AA92-D00C6C36B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180811"/>
            <a:ext cx="3413004" cy="2877089"/>
          </a:xfrm>
          <a:prstGeom prst="ellipse">
            <a:avLst/>
          </a:prstGeom>
          <a:solidFill>
            <a:srgbClr val="FFFFFF"/>
          </a:solidFill>
          <a:ln w="76200">
            <a:solidFill>
              <a:srgbClr val="0C5B78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9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5D1C64C4-2521-42D8-8B15-47A3E5E3B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89474" l="1836" r="96112">
                        <a14:foregroundMark x1="6156" y1="38158" x2="6156" y2="38158"/>
                        <a14:foregroundMark x1="7019" y1="19737" x2="7019" y2="19737"/>
                        <a14:foregroundMark x1="1836" y1="14474" x2="1836" y2="14474"/>
                        <a14:foregroundMark x1="23218" y1="24123" x2="23218" y2="24123"/>
                        <a14:foregroundMark x1="23326" y1="32456" x2="23326" y2="32456"/>
                        <a14:foregroundMark x1="25918" y1="24561" x2="25918" y2="24561"/>
                        <a14:foregroundMark x1="26890" y1="26316" x2="26890" y2="26316"/>
                        <a14:foregroundMark x1="29266" y1="26754" x2="29266" y2="26754"/>
                        <a14:foregroundMark x1="35853" y1="11404" x2="35853" y2="11404"/>
                        <a14:foregroundMark x1="36717" y1="15351" x2="36717" y2="15351"/>
                        <a14:foregroundMark x1="36609" y1="27632" x2="36609" y2="27632"/>
                        <a14:foregroundMark x1="35853" y1="36842" x2="35853" y2="36842"/>
                        <a14:foregroundMark x1="29050" y1="64035" x2="29050" y2="64035"/>
                        <a14:foregroundMark x1="30454" y1="70175" x2="30454" y2="70175"/>
                        <a14:foregroundMark x1="27970" y1="78947" x2="27970" y2="78947"/>
                        <a14:foregroundMark x1="34557" y1="66228" x2="34557" y2="66228"/>
                        <a14:foregroundMark x1="34557" y1="66667" x2="34557" y2="66667"/>
                        <a14:foregroundMark x1="34665" y1="67982" x2="34665" y2="67982"/>
                        <a14:foregroundMark x1="36717" y1="68860" x2="36717" y2="68860"/>
                        <a14:foregroundMark x1="39309" y1="71491" x2="39309" y2="71491"/>
                        <a14:foregroundMark x1="41901" y1="71491" x2="41901" y2="71491"/>
                        <a14:foregroundMark x1="46652" y1="63158" x2="46652" y2="63158"/>
                        <a14:foregroundMark x1="49676" y1="69298" x2="49676" y2="69298"/>
                        <a14:foregroundMark x1="49352" y1="81140" x2="49352" y2="81140"/>
                        <a14:foregroundMark x1="52916" y1="63158" x2="52916" y2="63158"/>
                        <a14:foregroundMark x1="55724" y1="71053" x2="55724" y2="71053"/>
                        <a14:foregroundMark x1="63067" y1="73684" x2="63067" y2="73684"/>
                        <a14:foregroundMark x1="65335" y1="71053" x2="65335" y2="71053"/>
                        <a14:foregroundMark x1="66631" y1="71930" x2="66631" y2="71930"/>
                        <a14:foregroundMark x1="70410" y1="66228" x2="70410" y2="66228"/>
                        <a14:foregroundMark x1="71058" y1="74123" x2="71058" y2="74123"/>
                        <a14:foregroundMark x1="70842" y1="73246" x2="70842" y2="73246"/>
                        <a14:foregroundMark x1="72354" y1="80702" x2="72354" y2="80702"/>
                        <a14:foregroundMark x1="75702" y1="68860" x2="75702" y2="68860"/>
                        <a14:foregroundMark x1="77646" y1="67982" x2="77646" y2="67982"/>
                        <a14:foregroundMark x1="79158" y1="80702" x2="79158" y2="80702"/>
                        <a14:foregroundMark x1="83369" y1="68421" x2="83369" y2="68421"/>
                        <a14:foregroundMark x1="89309" y1="65789" x2="89309" y2="65789"/>
                        <a14:foregroundMark x1="89741" y1="82456" x2="89741" y2="82456"/>
                        <a14:foregroundMark x1="96112" y1="24123" x2="96112" y2="24123"/>
                        <a14:foregroundMark x1="89633" y1="44737" x2="89633" y2="44737"/>
                        <a14:foregroundMark x1="84233" y1="18860" x2="84233" y2="18860"/>
                        <a14:foregroundMark x1="84881" y1="39035" x2="84881" y2="39035"/>
                        <a14:foregroundMark x1="74514" y1="28509" x2="74514" y2="28509"/>
                        <a14:foregroundMark x1="69006" y1="30263" x2="69006" y2="30263"/>
                        <a14:foregroundMark x1="60151" y1="32018" x2="60151" y2="32018"/>
                        <a14:foregroundMark x1="53996" y1="25877" x2="53996" y2="25877"/>
                        <a14:foregroundMark x1="51080" y1="28509" x2="51080" y2="28509"/>
                        <a14:backgroundMark x1="46760" y1="69298" x2="46760" y2="69298"/>
                        <a14:backgroundMark x1="71166" y1="81140" x2="71166" y2="81140"/>
                        <a14:backgroundMark x1="77430" y1="81579" x2="77430" y2="81579"/>
                        <a14:backgroundMark x1="82397" y1="74123" x2="82397" y2="74123"/>
                        <a14:backgroundMark x1="84449" y1="76754" x2="84449" y2="76754"/>
                        <a14:backgroundMark x1="81857" y1="44298" x2="81857" y2="44298"/>
                        <a14:backgroundMark x1="34125" y1="66667" x2="34125" y2="66667"/>
                        <a14:backgroundMark x1="29050" y1="68421" x2="29050" y2="68421"/>
                        <a14:backgroundMark x1="34449" y1="66228" x2="34449" y2="66228"/>
                        <a14:backgroundMark x1="34233" y1="67544" x2="34233" y2="67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2" y="9762043"/>
            <a:ext cx="1737044" cy="410660"/>
          </a:xfrm>
          <a:prstGeom prst="rect">
            <a:avLst/>
          </a:prstGeom>
          <a:noFill/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35549E3-A986-4CB9-A3D9-513575E92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197" y="3180811"/>
            <a:ext cx="3413004" cy="2877089"/>
          </a:xfrm>
          <a:prstGeom prst="ellipse">
            <a:avLst/>
          </a:prstGeom>
          <a:ln w="76200">
            <a:solidFill>
              <a:srgbClr val="0C5B78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Front"/>
            <a:lightRig rig="threePt" dir="t"/>
          </a:scene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925DC5-9BDA-422F-899F-791C32838002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AAAACB-9907-41D8-B1FB-688800C26C2D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Ⅰ.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활용 방안</a:t>
              </a:r>
              <a:endParaRPr lang="ko-KR" altLang="en-US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35BBC5-F85D-4344-B6E0-AB152BA34CFE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03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  <a:endParaRPr lang="ko-KR" altLang="en-US" sz="2800" dirty="0"/>
            </a:p>
          </p:txBody>
        </p:sp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8978895C-6727-474E-8CEB-8A1CE7D3B7B6}"/>
              </a:ext>
            </a:extLst>
          </p:cNvPr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7BAA6238-CDCA-4DE6-9D48-20696CE14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5ACE456-91E8-4140-91C3-3211A01FECB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3237B7C-2097-4371-8989-CDD088A5E894}"/>
              </a:ext>
            </a:extLst>
          </p:cNvPr>
          <p:cNvGrpSpPr/>
          <p:nvPr/>
        </p:nvGrpSpPr>
        <p:grpSpPr>
          <a:xfrm>
            <a:off x="1228039" y="6731013"/>
            <a:ext cx="8015094" cy="2173320"/>
            <a:chOff x="1228039" y="6731013"/>
            <a:chExt cx="8015094" cy="2173320"/>
          </a:xfrm>
        </p:grpSpPr>
        <p:sp>
          <p:nvSpPr>
            <p:cNvPr id="2" name="말풍선: 모서리가 둥근 사각형 1">
              <a:extLst>
                <a:ext uri="{FF2B5EF4-FFF2-40B4-BE49-F238E27FC236}">
                  <a16:creationId xmlns:a16="http://schemas.microsoft.com/office/drawing/2014/main" id="{1E57AD5F-E635-480B-9F02-0C2EC167B940}"/>
                </a:ext>
              </a:extLst>
            </p:cNvPr>
            <p:cNvSpPr/>
            <p:nvPr/>
          </p:nvSpPr>
          <p:spPr>
            <a:xfrm>
              <a:off x="1228039" y="6731013"/>
              <a:ext cx="8015094" cy="2173320"/>
            </a:xfrm>
            <a:prstGeom prst="wedgeRoundRectCallout">
              <a:avLst>
                <a:gd name="adj1" fmla="val -6264"/>
                <a:gd name="adj2" fmla="val -78676"/>
                <a:gd name="adj3" fmla="val 16667"/>
              </a:avLst>
            </a:prstGeom>
            <a:solidFill>
              <a:srgbClr val="19B0E5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8345EC-978C-4493-A03D-8A03CA7A366C}"/>
                </a:ext>
              </a:extLst>
            </p:cNvPr>
            <p:cNvSpPr txBox="1"/>
            <p:nvPr/>
          </p:nvSpPr>
          <p:spPr>
            <a:xfrm>
              <a:off x="1499281" y="6873145"/>
              <a:ext cx="7472609" cy="1862048"/>
            </a:xfrm>
            <a:prstGeom prst="rect">
              <a:avLst/>
            </a:prstGeom>
            <a:noFill/>
            <a:effectLst>
              <a:outerShdw blurRad="50800" dist="50800" dir="5400000" sx="75000" sy="75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marL="342917" indent="-342917">
                <a:buAutoNum type="arabicPeriod"/>
              </a:pP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새로운 신혼부부 입지선택시 하나의 선택 기준으로 선택될 가능성</a:t>
              </a:r>
              <a:endParaRPr lang="en-US" altLang="ko-KR" sz="230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pPr marL="342917" indent="-342917">
                <a:buAutoNum type="arabicPeriod"/>
              </a:pP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특정 지역구</a:t>
              </a: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또는</a:t>
              </a: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관할 동에 신혼부부 임대주택 입지를 세우기 위해서는 하나의 근거가 필요한데 본 모델이 하나의 근거로 선정될 수 있음</a:t>
              </a: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3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812D3F-EA1A-4F76-8023-6E5BDCD390CB}"/>
              </a:ext>
            </a:extLst>
          </p:cNvPr>
          <p:cNvGrpSpPr/>
          <p:nvPr/>
        </p:nvGrpSpPr>
        <p:grpSpPr>
          <a:xfrm>
            <a:off x="9409627" y="6717509"/>
            <a:ext cx="8015094" cy="2173320"/>
            <a:chOff x="9409627" y="6717509"/>
            <a:chExt cx="8015094" cy="2173320"/>
          </a:xfrm>
        </p:grpSpPr>
        <p:sp>
          <p:nvSpPr>
            <p:cNvPr id="24" name="말풍선: 모서리가 둥근 사각형 23">
              <a:extLst>
                <a:ext uri="{FF2B5EF4-FFF2-40B4-BE49-F238E27FC236}">
                  <a16:creationId xmlns:a16="http://schemas.microsoft.com/office/drawing/2014/main" id="{979C74BF-EB86-4137-85DD-535D92BCF801}"/>
                </a:ext>
              </a:extLst>
            </p:cNvPr>
            <p:cNvSpPr/>
            <p:nvPr/>
          </p:nvSpPr>
          <p:spPr>
            <a:xfrm flipH="1">
              <a:off x="9409627" y="6717509"/>
              <a:ext cx="8015094" cy="2173320"/>
            </a:xfrm>
            <a:prstGeom prst="wedgeRoundRectCallout">
              <a:avLst>
                <a:gd name="adj1" fmla="val -6264"/>
                <a:gd name="adj2" fmla="val -78676"/>
                <a:gd name="adj3" fmla="val 16667"/>
              </a:avLst>
            </a:prstGeom>
            <a:solidFill>
              <a:srgbClr val="19B0E5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CA6F2A-E504-428B-BDDF-040C1BE5C907}"/>
                </a:ext>
              </a:extLst>
            </p:cNvPr>
            <p:cNvSpPr txBox="1"/>
            <p:nvPr/>
          </p:nvSpPr>
          <p:spPr>
            <a:xfrm>
              <a:off x="9625537" y="7227088"/>
              <a:ext cx="7631529" cy="1154162"/>
            </a:xfrm>
            <a:prstGeom prst="rect">
              <a:avLst/>
            </a:prstGeom>
            <a:noFill/>
            <a:effectLst>
              <a:outerShdw blurRad="50800" dist="50800" dir="5400000" sx="75000" sy="75000" algn="ctr" rotWithShape="0">
                <a:srgbClr val="000000"/>
              </a:outerShdw>
            </a:effectLst>
          </p:spPr>
          <p:txBody>
            <a:bodyPr wrap="square" rtlCol="0">
              <a:spAutoFit/>
            </a:bodyPr>
            <a:lstStyle/>
            <a:p>
              <a:pPr marL="342917" indent="-342917">
                <a:buAutoNum type="arabicPeriod"/>
              </a:pP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서울시에 분포되어 있는 임대주택 중 본인이 중요시하는 요건 </a:t>
              </a: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</a:t>
              </a:r>
              <a:r>
                <a:rPr lang="ko-KR" altLang="en-US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가지 중 선택하여 신혼부부가 본인이 중시하는 요건에 해당하는 지역구를 한눈에 알아 볼 수 있음</a:t>
              </a:r>
              <a:r>
                <a:rPr lang="en-US" altLang="ko-KR" sz="23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.</a:t>
              </a:r>
              <a:endParaRPr lang="ko-KR" altLang="en-US" sz="23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D712482-0BF1-4A6E-921C-BDAA35832777}"/>
              </a:ext>
            </a:extLst>
          </p:cNvPr>
          <p:cNvGrpSpPr/>
          <p:nvPr/>
        </p:nvGrpSpPr>
        <p:grpSpPr>
          <a:xfrm>
            <a:off x="762000" y="1846402"/>
            <a:ext cx="5257800" cy="1008271"/>
            <a:chOff x="1784350" y="4645037"/>
            <a:chExt cx="5257800" cy="100827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A74ECEC-6010-4953-862D-8FB2825D426E}"/>
                </a:ext>
              </a:extLst>
            </p:cNvPr>
            <p:cNvGrpSpPr/>
            <p:nvPr/>
          </p:nvGrpSpPr>
          <p:grpSpPr>
            <a:xfrm>
              <a:off x="1784350" y="4645037"/>
              <a:ext cx="4038600" cy="646331"/>
              <a:chOff x="613793" y="2021193"/>
              <a:chExt cx="4038600" cy="6463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BBB780-1732-45AD-8C3C-F6E7380331FD}"/>
                  </a:ext>
                </a:extLst>
              </p:cNvPr>
              <p:cNvSpPr txBox="1"/>
              <p:nvPr/>
            </p:nvSpPr>
            <p:spPr>
              <a:xfrm>
                <a:off x="1299592" y="2021193"/>
                <a:ext cx="3352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정부 </a:t>
                </a:r>
                <a:r>
                  <a:rPr lang="en-US" altLang="ko-KR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| </a:t>
                </a:r>
                <a:r>
                  <a:rPr lang="ko-KR" altLang="en-US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신혼부부</a:t>
                </a:r>
              </a:p>
            </p:txBody>
          </p:sp>
          <p:grpSp>
            <p:nvGrpSpPr>
              <p:cNvPr id="31" name="그룹 1003">
                <a:extLst>
                  <a:ext uri="{FF2B5EF4-FFF2-40B4-BE49-F238E27FC236}">
                    <a16:creationId xmlns:a16="http://schemas.microsoft.com/office/drawing/2014/main" id="{8DDF231F-7887-41B8-A6C1-78C9FE8C90F2}"/>
                  </a:ext>
                </a:extLst>
              </p:cNvPr>
              <p:cNvGrpSpPr/>
              <p:nvPr/>
            </p:nvGrpSpPr>
            <p:grpSpPr>
              <a:xfrm>
                <a:off x="613793" y="2287215"/>
                <a:ext cx="542855" cy="114286"/>
                <a:chOff x="604743" y="2135545"/>
                <a:chExt cx="542855" cy="114286"/>
              </a:xfrm>
            </p:grpSpPr>
            <p:pic>
              <p:nvPicPr>
                <p:cNvPr id="32" name="Object 10">
                  <a:extLst>
                    <a:ext uri="{FF2B5EF4-FFF2-40B4-BE49-F238E27FC236}">
                      <a16:creationId xmlns:a16="http://schemas.microsoft.com/office/drawing/2014/main" id="{CD0097BD-ABB9-42C9-8D13-07FEC7E04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04743" y="2135545"/>
                  <a:ext cx="542855" cy="114286"/>
                </a:xfrm>
                <a:prstGeom prst="rect">
                  <a:avLst/>
                </a:prstGeom>
              </p:spPr>
            </p:pic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7C0F32-01C4-4B8C-A1C5-BB6F32FD57CE}"/>
                </a:ext>
              </a:extLst>
            </p:cNvPr>
            <p:cNvSpPr txBox="1"/>
            <p:nvPr/>
          </p:nvSpPr>
          <p:spPr>
            <a:xfrm>
              <a:off x="2311965" y="5253198"/>
              <a:ext cx="4730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정부와 신혼부부들에게 이로운 효과</a:t>
              </a:r>
            </a:p>
          </p:txBody>
        </p:sp>
      </p:grp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DB986EB-A016-46CA-80CF-552AB169A6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06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4">
            <a:extLst>
              <a:ext uri="{FF2B5EF4-FFF2-40B4-BE49-F238E27FC236}">
                <a16:creationId xmlns:a16="http://schemas.microsoft.com/office/drawing/2014/main" id="{82E52D94-B152-4BF8-B69C-EACBE96D0296}"/>
              </a:ext>
            </a:extLst>
          </p:cNvPr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F9D89C21-7910-4A9A-839B-DB590284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71CB26-1200-486B-A57B-E717C72CB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96D90F-1EB6-4956-BEF5-BC9E13F96368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29E16B-6108-4006-8B4C-F565B44AD1B2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Ⅱ.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기대 효과</a:t>
              </a:r>
              <a:endParaRPr lang="ko-KR" alt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98DB0-B8BA-4C6B-A236-082DDD90A551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03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  <a:endParaRPr lang="ko-KR" altLang="en-US" sz="2800" dirty="0"/>
            </a:p>
          </p:txBody>
        </p:sp>
      </p:grpSp>
      <p:pic>
        <p:nvPicPr>
          <p:cNvPr id="52" name="Object 18">
            <a:extLst>
              <a:ext uri="{FF2B5EF4-FFF2-40B4-BE49-F238E27FC236}">
                <a16:creationId xmlns:a16="http://schemas.microsoft.com/office/drawing/2014/main" id="{B315CC54-5AE8-4DA2-862E-457D42B463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79087" y="6410670"/>
            <a:ext cx="1234255" cy="82960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0DA5002-ACE8-40C6-B8AE-6361DD807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4" y="5762289"/>
            <a:ext cx="5431997" cy="4039069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CC522121-BC21-486D-B566-CE1BE7E68A70}"/>
              </a:ext>
            </a:extLst>
          </p:cNvPr>
          <p:cNvGrpSpPr/>
          <p:nvPr/>
        </p:nvGrpSpPr>
        <p:grpSpPr>
          <a:xfrm>
            <a:off x="8436868" y="1799860"/>
            <a:ext cx="8471996" cy="5895961"/>
            <a:chOff x="8506645" y="3362347"/>
            <a:chExt cx="6349207" cy="4418637"/>
          </a:xfrm>
        </p:grpSpPr>
        <p:grpSp>
          <p:nvGrpSpPr>
            <p:cNvPr id="48" name="그룹 1001">
              <a:extLst>
                <a:ext uri="{FF2B5EF4-FFF2-40B4-BE49-F238E27FC236}">
                  <a16:creationId xmlns:a16="http://schemas.microsoft.com/office/drawing/2014/main" id="{3F4CF947-CF45-4CE9-9490-48FC641F825C}"/>
                </a:ext>
              </a:extLst>
            </p:cNvPr>
            <p:cNvGrpSpPr/>
            <p:nvPr/>
          </p:nvGrpSpPr>
          <p:grpSpPr>
            <a:xfrm>
              <a:off x="9816449" y="3362347"/>
              <a:ext cx="3695738" cy="3695738"/>
              <a:chOff x="9698038" y="1249854"/>
              <a:chExt cx="5543607" cy="5543607"/>
            </a:xfrm>
          </p:grpSpPr>
          <p:pic>
            <p:nvPicPr>
              <p:cNvPr id="49" name="Object 2">
                <a:extLst>
                  <a:ext uri="{FF2B5EF4-FFF2-40B4-BE49-F238E27FC236}">
                    <a16:creationId xmlns:a16="http://schemas.microsoft.com/office/drawing/2014/main" id="{CB95D335-DF16-486B-AD15-45AD2B349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98038" y="1249854"/>
                <a:ext cx="5543607" cy="5543607"/>
              </a:xfrm>
              <a:prstGeom prst="rect">
                <a:avLst/>
              </a:prstGeom>
            </p:spPr>
          </p:pic>
        </p:grpSp>
        <p:grpSp>
          <p:nvGrpSpPr>
            <p:cNvPr id="50" name="그룹 1002">
              <a:extLst>
                <a:ext uri="{FF2B5EF4-FFF2-40B4-BE49-F238E27FC236}">
                  <a16:creationId xmlns:a16="http://schemas.microsoft.com/office/drawing/2014/main" id="{BED83111-3A0C-44F0-A0CA-0B639FC53D51}"/>
                </a:ext>
              </a:extLst>
            </p:cNvPr>
            <p:cNvGrpSpPr/>
            <p:nvPr/>
          </p:nvGrpSpPr>
          <p:grpSpPr>
            <a:xfrm>
              <a:off x="9468707" y="3362347"/>
              <a:ext cx="4606953" cy="1847869"/>
              <a:chOff x="9176425" y="1249854"/>
              <a:chExt cx="6910429" cy="2771804"/>
            </a:xfrm>
          </p:grpSpPr>
          <p:pic>
            <p:nvPicPr>
              <p:cNvPr id="51" name="Object 5">
                <a:extLst>
                  <a:ext uri="{FF2B5EF4-FFF2-40B4-BE49-F238E27FC236}">
                    <a16:creationId xmlns:a16="http://schemas.microsoft.com/office/drawing/2014/main" id="{304C25F7-EDF3-4255-8101-08D71D43A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76425" y="1249854"/>
                <a:ext cx="6910429" cy="2771804"/>
              </a:xfrm>
              <a:prstGeom prst="rect">
                <a:avLst/>
              </a:prstGeom>
            </p:spPr>
          </p:pic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45A79B1-0493-495F-88B1-551F1D9ED963}"/>
                </a:ext>
              </a:extLst>
            </p:cNvPr>
            <p:cNvGrpSpPr/>
            <p:nvPr/>
          </p:nvGrpSpPr>
          <p:grpSpPr>
            <a:xfrm>
              <a:off x="8506645" y="3810607"/>
              <a:ext cx="6349207" cy="3970377"/>
              <a:chOff x="8506645" y="3810607"/>
              <a:chExt cx="6349207" cy="3970377"/>
            </a:xfrm>
          </p:grpSpPr>
          <p:grpSp>
            <p:nvGrpSpPr>
              <p:cNvPr id="53" name="그룹 1005">
                <a:extLst>
                  <a:ext uri="{FF2B5EF4-FFF2-40B4-BE49-F238E27FC236}">
                    <a16:creationId xmlns:a16="http://schemas.microsoft.com/office/drawing/2014/main" id="{85BE878C-FEDA-4609-8630-9590B09A55F2}"/>
                  </a:ext>
                </a:extLst>
              </p:cNvPr>
              <p:cNvGrpSpPr/>
              <p:nvPr/>
            </p:nvGrpSpPr>
            <p:grpSpPr>
              <a:xfrm>
                <a:off x="8506645" y="5204606"/>
                <a:ext cx="6349207" cy="12699"/>
                <a:chOff x="7733333" y="4013243"/>
                <a:chExt cx="9523810" cy="19048"/>
              </a:xfrm>
            </p:grpSpPr>
            <p:pic>
              <p:nvPicPr>
                <p:cNvPr id="54" name="Object 20">
                  <a:extLst>
                    <a:ext uri="{FF2B5EF4-FFF2-40B4-BE49-F238E27FC236}">
                      <a16:creationId xmlns:a16="http://schemas.microsoft.com/office/drawing/2014/main" id="{CB9430C6-8E40-4208-ACC3-CE0D5FC63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733333" y="4013243"/>
                  <a:ext cx="9523810" cy="19048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1006">
                <a:extLst>
                  <a:ext uri="{FF2B5EF4-FFF2-40B4-BE49-F238E27FC236}">
                    <a16:creationId xmlns:a16="http://schemas.microsoft.com/office/drawing/2014/main" id="{44E2A8A9-BC09-405E-82EB-9D7107567895}"/>
                  </a:ext>
                </a:extLst>
              </p:cNvPr>
              <p:cNvGrpSpPr/>
              <p:nvPr/>
            </p:nvGrpSpPr>
            <p:grpSpPr>
              <a:xfrm>
                <a:off x="10229663" y="3810607"/>
                <a:ext cx="3024191" cy="3024191"/>
                <a:chOff x="10227095" y="1745100"/>
                <a:chExt cx="4536286" cy="4536286"/>
              </a:xfrm>
            </p:grpSpPr>
            <p:pic>
              <p:nvPicPr>
                <p:cNvPr id="56" name="Object 23">
                  <a:extLst>
                    <a:ext uri="{FF2B5EF4-FFF2-40B4-BE49-F238E27FC236}">
                      <a16:creationId xmlns:a16="http://schemas.microsoft.com/office/drawing/2014/main" id="{81309B49-31B8-4904-97BC-4A2897088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227095" y="1745100"/>
                  <a:ext cx="4536286" cy="4536286"/>
                </a:xfrm>
                <a:prstGeom prst="rect">
                  <a:avLst/>
                </a:prstGeom>
              </p:spPr>
            </p:pic>
          </p:grpSp>
          <p:grpSp>
            <p:nvGrpSpPr>
              <p:cNvPr id="57" name="그룹 1007">
                <a:extLst>
                  <a:ext uri="{FF2B5EF4-FFF2-40B4-BE49-F238E27FC236}">
                    <a16:creationId xmlns:a16="http://schemas.microsoft.com/office/drawing/2014/main" id="{F5F3D666-C9EA-43FD-B405-0777211E617D}"/>
                  </a:ext>
                </a:extLst>
              </p:cNvPr>
              <p:cNvGrpSpPr/>
              <p:nvPr/>
            </p:nvGrpSpPr>
            <p:grpSpPr>
              <a:xfrm>
                <a:off x="8506646" y="5999798"/>
                <a:ext cx="1587301" cy="12699"/>
                <a:chOff x="7733333" y="5206031"/>
                <a:chExt cx="2380952" cy="19048"/>
              </a:xfrm>
            </p:grpSpPr>
            <p:pic>
              <p:nvPicPr>
                <p:cNvPr id="58" name="Object 26">
                  <a:extLst>
                    <a:ext uri="{FF2B5EF4-FFF2-40B4-BE49-F238E27FC236}">
                      <a16:creationId xmlns:a16="http://schemas.microsoft.com/office/drawing/2014/main" id="{BCEA652A-39CE-46B6-859F-FAF424A4D5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7733333" y="5206031"/>
                  <a:ext cx="2380952" cy="19048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1008">
                <a:extLst>
                  <a:ext uri="{FF2B5EF4-FFF2-40B4-BE49-F238E27FC236}">
                    <a16:creationId xmlns:a16="http://schemas.microsoft.com/office/drawing/2014/main" id="{3282B965-A232-4C80-97ED-E786F2D410B6}"/>
                  </a:ext>
                </a:extLst>
              </p:cNvPr>
              <p:cNvGrpSpPr/>
              <p:nvPr/>
            </p:nvGrpSpPr>
            <p:grpSpPr>
              <a:xfrm>
                <a:off x="9256097" y="6784984"/>
                <a:ext cx="86528" cy="86528"/>
                <a:chOff x="8857510" y="6383809"/>
                <a:chExt cx="129792" cy="129792"/>
              </a:xfrm>
            </p:grpSpPr>
            <p:pic>
              <p:nvPicPr>
                <p:cNvPr id="60" name="Object 29">
                  <a:extLst>
                    <a:ext uri="{FF2B5EF4-FFF2-40B4-BE49-F238E27FC236}">
                      <a16:creationId xmlns:a16="http://schemas.microsoft.com/office/drawing/2014/main" id="{A344FC3F-F7D9-4FA8-BD83-05C995A1F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857510" y="6383809"/>
                  <a:ext cx="129792" cy="129792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1009">
                <a:extLst>
                  <a:ext uri="{FF2B5EF4-FFF2-40B4-BE49-F238E27FC236}">
                    <a16:creationId xmlns:a16="http://schemas.microsoft.com/office/drawing/2014/main" id="{C00A2D2A-12C3-4DDF-9C36-A94BC0D08236}"/>
                  </a:ext>
                </a:extLst>
              </p:cNvPr>
              <p:cNvGrpSpPr/>
              <p:nvPr/>
            </p:nvGrpSpPr>
            <p:grpSpPr>
              <a:xfrm>
                <a:off x="11779914" y="6121938"/>
                <a:ext cx="12699" cy="1587364"/>
                <a:chOff x="12642900" y="5389270"/>
                <a:chExt cx="19048" cy="2380983"/>
              </a:xfrm>
            </p:grpSpPr>
            <p:pic>
              <p:nvPicPr>
                <p:cNvPr id="62" name="Object 37">
                  <a:extLst>
                    <a:ext uri="{FF2B5EF4-FFF2-40B4-BE49-F238E27FC236}">
                      <a16:creationId xmlns:a16="http://schemas.microsoft.com/office/drawing/2014/main" id="{6A5950CE-0279-4442-BBC7-465258809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1461932" y="6570238"/>
                  <a:ext cx="2380983" cy="19048"/>
                </a:xfrm>
                <a:prstGeom prst="rect">
                  <a:avLst/>
                </a:prstGeom>
              </p:spPr>
            </p:pic>
          </p:grpSp>
          <p:grpSp>
            <p:nvGrpSpPr>
              <p:cNvPr id="63" name="그룹 1010">
                <a:extLst>
                  <a:ext uri="{FF2B5EF4-FFF2-40B4-BE49-F238E27FC236}">
                    <a16:creationId xmlns:a16="http://schemas.microsoft.com/office/drawing/2014/main" id="{D9DBC74A-4C7E-4B11-9BD2-09EED9745724}"/>
                  </a:ext>
                </a:extLst>
              </p:cNvPr>
              <p:cNvGrpSpPr/>
              <p:nvPr/>
            </p:nvGrpSpPr>
            <p:grpSpPr>
              <a:xfrm>
                <a:off x="11741759" y="7694456"/>
                <a:ext cx="86528" cy="86528"/>
                <a:chOff x="12586003" y="7748017"/>
                <a:chExt cx="129792" cy="129792"/>
              </a:xfrm>
            </p:grpSpPr>
            <p:pic>
              <p:nvPicPr>
                <p:cNvPr id="64" name="Object 40">
                  <a:extLst>
                    <a:ext uri="{FF2B5EF4-FFF2-40B4-BE49-F238E27FC236}">
                      <a16:creationId xmlns:a16="http://schemas.microsoft.com/office/drawing/2014/main" id="{F00B40DD-F06C-4B76-98EE-1EE29C096D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2586003" y="7748017"/>
                  <a:ext cx="129792" cy="129792"/>
                </a:xfrm>
                <a:prstGeom prst="rect">
                  <a:avLst/>
                </a:prstGeom>
              </p:spPr>
            </p:pic>
          </p:grpSp>
          <p:grpSp>
            <p:nvGrpSpPr>
              <p:cNvPr id="65" name="그룹 1011">
                <a:extLst>
                  <a:ext uri="{FF2B5EF4-FFF2-40B4-BE49-F238E27FC236}">
                    <a16:creationId xmlns:a16="http://schemas.microsoft.com/office/drawing/2014/main" id="{B1150D3A-95D2-4CFA-B711-00F8966C1BD9}"/>
                  </a:ext>
                </a:extLst>
              </p:cNvPr>
              <p:cNvGrpSpPr/>
              <p:nvPr/>
            </p:nvGrpSpPr>
            <p:grpSpPr>
              <a:xfrm>
                <a:off x="10695006" y="5131910"/>
                <a:ext cx="1904762" cy="6349"/>
                <a:chOff x="11015873" y="3904198"/>
                <a:chExt cx="2857143" cy="9524"/>
              </a:xfrm>
            </p:grpSpPr>
            <p:pic>
              <p:nvPicPr>
                <p:cNvPr id="66" name="Object 46">
                  <a:extLst>
                    <a:ext uri="{FF2B5EF4-FFF2-40B4-BE49-F238E27FC236}">
                      <a16:creationId xmlns:a16="http://schemas.microsoft.com/office/drawing/2014/main" id="{C8374E1F-AF58-43F1-A6A1-FC2D55A5A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015873" y="3904198"/>
                  <a:ext cx="2857143" cy="9524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1012">
                <a:extLst>
                  <a:ext uri="{FF2B5EF4-FFF2-40B4-BE49-F238E27FC236}">
                    <a16:creationId xmlns:a16="http://schemas.microsoft.com/office/drawing/2014/main" id="{EF65CE48-1B17-4A3C-8C64-F1BCAC18943C}"/>
                  </a:ext>
                </a:extLst>
              </p:cNvPr>
              <p:cNvGrpSpPr/>
              <p:nvPr/>
            </p:nvGrpSpPr>
            <p:grpSpPr>
              <a:xfrm>
                <a:off x="10757228" y="5730601"/>
                <a:ext cx="1904762" cy="6349"/>
                <a:chOff x="11109206" y="4802235"/>
                <a:chExt cx="2857143" cy="9524"/>
              </a:xfrm>
            </p:grpSpPr>
            <p:pic>
              <p:nvPicPr>
                <p:cNvPr id="68" name="Object 49">
                  <a:extLst>
                    <a:ext uri="{FF2B5EF4-FFF2-40B4-BE49-F238E27FC236}">
                      <a16:creationId xmlns:a16="http://schemas.microsoft.com/office/drawing/2014/main" id="{3D2A4408-616E-415E-A2F1-98C53394B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109206" y="4802235"/>
                  <a:ext cx="2857143" cy="9524"/>
                </a:xfrm>
                <a:prstGeom prst="rect">
                  <a:avLst/>
                </a:prstGeom>
              </p:spPr>
            </p:pic>
          </p:grpSp>
          <p:grpSp>
            <p:nvGrpSpPr>
              <p:cNvPr id="69" name="그룹 1013">
                <a:extLst>
                  <a:ext uri="{FF2B5EF4-FFF2-40B4-BE49-F238E27FC236}">
                    <a16:creationId xmlns:a16="http://schemas.microsoft.com/office/drawing/2014/main" id="{4F67559E-F604-46A1-99FC-7024C3025541}"/>
                  </a:ext>
                </a:extLst>
              </p:cNvPr>
              <p:cNvGrpSpPr/>
              <p:nvPr/>
            </p:nvGrpSpPr>
            <p:grpSpPr>
              <a:xfrm>
                <a:off x="13135978" y="6010216"/>
                <a:ext cx="1587301" cy="12699"/>
                <a:chOff x="14677331" y="5221658"/>
                <a:chExt cx="2380952" cy="19048"/>
              </a:xfrm>
            </p:grpSpPr>
            <p:pic>
              <p:nvPicPr>
                <p:cNvPr id="70" name="Object 52">
                  <a:extLst>
                    <a:ext uri="{FF2B5EF4-FFF2-40B4-BE49-F238E27FC236}">
                      <a16:creationId xmlns:a16="http://schemas.microsoft.com/office/drawing/2014/main" id="{BB426E3C-D9C5-4433-8862-0932846EC3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14677331" y="5221658"/>
                  <a:ext cx="2380952" cy="19048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1014">
                <a:extLst>
                  <a:ext uri="{FF2B5EF4-FFF2-40B4-BE49-F238E27FC236}">
                    <a16:creationId xmlns:a16="http://schemas.microsoft.com/office/drawing/2014/main" id="{8B9A45D2-30C4-440F-9F30-06E9BE378D86}"/>
                  </a:ext>
                </a:extLst>
              </p:cNvPr>
              <p:cNvGrpSpPr/>
              <p:nvPr/>
            </p:nvGrpSpPr>
            <p:grpSpPr>
              <a:xfrm>
                <a:off x="13885428" y="6795402"/>
                <a:ext cx="86528" cy="86528"/>
                <a:chOff x="15801507" y="6399436"/>
                <a:chExt cx="129792" cy="129792"/>
              </a:xfrm>
            </p:grpSpPr>
            <p:pic>
              <p:nvPicPr>
                <p:cNvPr id="72" name="Object 55">
                  <a:extLst>
                    <a:ext uri="{FF2B5EF4-FFF2-40B4-BE49-F238E27FC236}">
                      <a16:creationId xmlns:a16="http://schemas.microsoft.com/office/drawing/2014/main" id="{03E9A3D9-150C-4EA6-ACEE-A154291948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801507" y="6399436"/>
                  <a:ext cx="129792" cy="129792"/>
                </a:xfrm>
                <a:prstGeom prst="rect">
                  <a:avLst/>
                </a:prstGeom>
              </p:spPr>
            </p:pic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904553A-6714-4A18-9BE6-389C86E77B00}"/>
                  </a:ext>
                </a:extLst>
              </p:cNvPr>
              <p:cNvSpPr txBox="1"/>
              <p:nvPr/>
            </p:nvSpPr>
            <p:spPr>
              <a:xfrm>
                <a:off x="10697756" y="5256302"/>
                <a:ext cx="1966984" cy="299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bg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기대 효과</a:t>
                </a:r>
              </a:p>
            </p:txBody>
          </p:sp>
        </p:grpSp>
      </p:grpSp>
      <p:grpSp>
        <p:nvGrpSpPr>
          <p:cNvPr id="79" name="그룹 1015">
            <a:extLst>
              <a:ext uri="{FF2B5EF4-FFF2-40B4-BE49-F238E27FC236}">
                <a16:creationId xmlns:a16="http://schemas.microsoft.com/office/drawing/2014/main" id="{D8A79A26-3AC2-4168-BBFC-B1AB9A8E2F3A}"/>
              </a:ext>
            </a:extLst>
          </p:cNvPr>
          <p:cNvGrpSpPr/>
          <p:nvPr/>
        </p:nvGrpSpPr>
        <p:grpSpPr>
          <a:xfrm>
            <a:off x="1676400" y="1945762"/>
            <a:ext cx="542855" cy="114286"/>
            <a:chOff x="1028571" y="2133338"/>
            <a:chExt cx="542855" cy="114286"/>
          </a:xfrm>
        </p:grpSpPr>
        <p:pic>
          <p:nvPicPr>
            <p:cNvPr id="80" name="Object 61">
              <a:extLst>
                <a:ext uri="{FF2B5EF4-FFF2-40B4-BE49-F238E27FC236}">
                  <a16:creationId xmlns:a16="http://schemas.microsoft.com/office/drawing/2014/main" id="{C72C208E-538E-49D9-84F6-DAC017A2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571" y="2133338"/>
              <a:ext cx="542855" cy="114286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1586391-6B2F-4FC7-B9B7-39741FF68370}"/>
              </a:ext>
            </a:extLst>
          </p:cNvPr>
          <p:cNvSpPr txBox="1"/>
          <p:nvPr/>
        </p:nvSpPr>
        <p:spPr>
          <a:xfrm>
            <a:off x="1786334" y="2214325"/>
            <a:ext cx="3593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기대 효과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00CD520-38F9-4D35-8478-05EBC7BC3672}"/>
              </a:ext>
            </a:extLst>
          </p:cNvPr>
          <p:cNvSpPr txBox="1"/>
          <p:nvPr/>
        </p:nvSpPr>
        <p:spPr>
          <a:xfrm>
            <a:off x="1824364" y="2850474"/>
            <a:ext cx="355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CA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Future Benefit</a:t>
            </a:r>
            <a:endParaRPr lang="ko-KR" altLang="en-US" sz="3600" b="1" dirty="0">
              <a:solidFill>
                <a:srgbClr val="FFCA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F74DB8-439F-4321-9D08-62ED390D03C5}"/>
              </a:ext>
            </a:extLst>
          </p:cNvPr>
          <p:cNvSpPr txBox="1"/>
          <p:nvPr/>
        </p:nvSpPr>
        <p:spPr>
          <a:xfrm>
            <a:off x="1786334" y="3848601"/>
            <a:ext cx="547002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D638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함초롬바탕" panose="02030604000101010101" pitchFamily="18" charset="-127"/>
              </a:rPr>
              <a:t>서울시 아파트 매매에 여유가 없는 신혼부부에게 임대라는 주거형태 공급으로 내 집 마련 목돈을 마련할 수 있는 기회 창출</a:t>
            </a:r>
            <a:endParaRPr lang="en-US" altLang="ko-KR" b="1" dirty="0">
              <a:solidFill>
                <a:srgbClr val="0D6381"/>
              </a:solidFill>
              <a:latin typeface="바탕체" panose="02030609000101010101" pitchFamily="17" charset="-127"/>
              <a:ea typeface="바탕체" panose="02030609000101010101" pitchFamily="17" charset="-127"/>
              <a:cs typeface="함초롬바탕" panose="020306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0D638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함초롬바탕" panose="02030604000101010101" pitchFamily="18" charset="-127"/>
              </a:rPr>
              <a:t>임대주택의 공급은 서울의 과열된 부동산 분위기 속 서울에 실거주를 원하는 사람들에게 생활자리 공급효과가 있을 것으로 기대</a:t>
            </a:r>
            <a:endParaRPr lang="en-US" altLang="ko-KR" b="1" dirty="0">
              <a:solidFill>
                <a:srgbClr val="0D6381"/>
              </a:solidFill>
              <a:latin typeface="바탕체" panose="02030609000101010101" pitchFamily="17" charset="-127"/>
              <a:ea typeface="바탕체" panose="02030609000101010101" pitchFamily="17" charset="-127"/>
              <a:cs typeface="함초롬바탕" panose="02030604000101010101" pitchFamily="18" charset="-127"/>
            </a:endParaRPr>
          </a:p>
          <a:p>
            <a:endParaRPr lang="ko-KR" alt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063C4-5A17-4F00-9B71-BA335E211584}"/>
              </a:ext>
            </a:extLst>
          </p:cNvPr>
          <p:cNvSpPr txBox="1"/>
          <p:nvPr/>
        </p:nvSpPr>
        <p:spPr>
          <a:xfrm>
            <a:off x="8580120" y="6541131"/>
            <a:ext cx="194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억제 효과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2C06824-FBFA-4D28-9AE4-2D7AD574B1FB}"/>
              </a:ext>
            </a:extLst>
          </p:cNvPr>
          <p:cNvSpPr txBox="1"/>
          <p:nvPr/>
        </p:nvSpPr>
        <p:spPr>
          <a:xfrm>
            <a:off x="11848828" y="7708581"/>
            <a:ext cx="194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집값 안정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82F6C5A-77B8-4F93-8FCB-64D42C8A4ABA}"/>
              </a:ext>
            </a:extLst>
          </p:cNvPr>
          <p:cNvSpPr txBox="1"/>
          <p:nvPr/>
        </p:nvSpPr>
        <p:spPr>
          <a:xfrm>
            <a:off x="14738551" y="6451189"/>
            <a:ext cx="1944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C5773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정부 효과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1A46D1-8C11-4406-A81B-8EB2F9AD0C19}"/>
              </a:ext>
            </a:extLst>
          </p:cNvPr>
          <p:cNvSpPr txBox="1"/>
          <p:nvPr/>
        </p:nvSpPr>
        <p:spPr>
          <a:xfrm>
            <a:off x="7851356" y="7224969"/>
            <a:ext cx="3298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임대주택 생활 시 매매 보증금의 </a:t>
            </a:r>
            <a:r>
              <a:rPr lang="en-US" altLang="ko-KR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1/10</a:t>
            </a:r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 가격으로 </a:t>
            </a:r>
            <a:r>
              <a:rPr lang="ko-KR" altLang="en-US" sz="1600" b="1" dirty="0">
                <a:solidFill>
                  <a:srgbClr val="0C5773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가계대출 억제</a:t>
            </a:r>
            <a:endParaRPr lang="ko-KR" altLang="en-US" sz="1600" b="1" dirty="0">
              <a:solidFill>
                <a:srgbClr val="0C5773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11EB71-016D-4A93-B1D4-C14E9AE48862}"/>
              </a:ext>
            </a:extLst>
          </p:cNvPr>
          <p:cNvSpPr txBox="1"/>
          <p:nvPr/>
        </p:nvSpPr>
        <p:spPr>
          <a:xfrm>
            <a:off x="13356632" y="7233053"/>
            <a:ext cx="4931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정부 입장에서 늘어나는 </a:t>
            </a:r>
            <a:r>
              <a:rPr lang="ko-KR" altLang="en-US" sz="1600" b="1" dirty="0">
                <a:solidFill>
                  <a:srgbClr val="0D638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가계지출을 줄일 수 있음</a:t>
            </a:r>
            <a:endParaRPr lang="ko-KR" altLang="en-US" sz="1600" b="1" dirty="0">
              <a:solidFill>
                <a:srgbClr val="0D638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F05FDE-5CA6-4AA1-8477-8CC3D9453052}"/>
              </a:ext>
            </a:extLst>
          </p:cNvPr>
          <p:cNvSpPr txBox="1"/>
          <p:nvPr/>
        </p:nvSpPr>
        <p:spPr>
          <a:xfrm>
            <a:off x="10789982" y="8320081"/>
            <a:ext cx="4602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\</a:t>
            </a:r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저렴한 비용으로 </a:t>
            </a:r>
            <a:r>
              <a:rPr lang="en-US" altLang="ko-KR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5</a:t>
            </a:r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년</a:t>
            </a:r>
            <a:r>
              <a:rPr lang="en-US" altLang="ko-KR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10</a:t>
            </a:r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년</a:t>
            </a:r>
            <a:r>
              <a:rPr lang="en-US" altLang="ko-KR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sz="1600" b="1" dirty="0">
                <a:solidFill>
                  <a:srgbClr val="709CAC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영구 형태로 낮은 투자 비용으로 서울에 전세를 사는 효과</a:t>
            </a:r>
            <a:endParaRPr lang="ko-KR" altLang="en-US" sz="1600" b="1" dirty="0">
              <a:solidFill>
                <a:srgbClr val="0D6381"/>
              </a:solidFill>
            </a:endParaRPr>
          </a:p>
        </p:txBody>
      </p:sp>
      <p:pic>
        <p:nvPicPr>
          <p:cNvPr id="74" name="그림 73" descr="텍스트이(가) 표시된 사진&#10;&#10;자동 생성된 설명">
            <a:extLst>
              <a:ext uri="{FF2B5EF4-FFF2-40B4-BE49-F238E27FC236}">
                <a16:creationId xmlns:a16="http://schemas.microsoft.com/office/drawing/2014/main" id="{90A4B897-4A7A-4EB3-AE70-5D5E4DDB8F6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3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788F4489-A5A4-4DE3-BB09-3BC6A33D1432}"/>
              </a:ext>
            </a:extLst>
          </p:cNvPr>
          <p:cNvSpPr/>
          <p:nvPr/>
        </p:nvSpPr>
        <p:spPr>
          <a:xfrm flipH="1">
            <a:off x="4095161" y="4860566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82E52D94-B152-4BF8-B69C-EACBE96D0296}"/>
              </a:ext>
            </a:extLst>
          </p:cNvPr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F9D89C21-7910-4A9A-839B-DB5902843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71CB26-1200-486B-A57B-E717C72CB7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996D90F-1EB6-4956-BEF5-BC9E13F96368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29E16B-6108-4006-8B4C-F565B44AD1B2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Ⅲ.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향후 계획</a:t>
              </a:r>
              <a:endParaRPr lang="ko-KR" alt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98DB0-B8BA-4C6B-A236-082DDD90A551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03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결론</a:t>
              </a:r>
              <a:endParaRPr lang="ko-KR" altLang="en-US" sz="2800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AE9C761-CCE6-415D-85A8-7424C7D96FDB}"/>
              </a:ext>
            </a:extLst>
          </p:cNvPr>
          <p:cNvGrpSpPr/>
          <p:nvPr/>
        </p:nvGrpSpPr>
        <p:grpSpPr>
          <a:xfrm>
            <a:off x="762000" y="1846402"/>
            <a:ext cx="8775147" cy="1056990"/>
            <a:chOff x="1784350" y="4645037"/>
            <a:chExt cx="8775147" cy="105699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CD3E3CA-4B8C-44AE-AD99-C97BAE94C4C2}"/>
                </a:ext>
              </a:extLst>
            </p:cNvPr>
            <p:cNvGrpSpPr/>
            <p:nvPr/>
          </p:nvGrpSpPr>
          <p:grpSpPr>
            <a:xfrm>
              <a:off x="1784350" y="4645037"/>
              <a:ext cx="4038600" cy="646331"/>
              <a:chOff x="613793" y="2021193"/>
              <a:chExt cx="4038600" cy="64633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A293F-88F4-46D2-8BAA-52029ED78741}"/>
                  </a:ext>
                </a:extLst>
              </p:cNvPr>
              <p:cNvSpPr txBox="1"/>
              <p:nvPr/>
            </p:nvSpPr>
            <p:spPr>
              <a:xfrm>
                <a:off x="1299592" y="2021193"/>
                <a:ext cx="3352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rgbClr val="0C5773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향후 계획 </a:t>
                </a:r>
              </a:p>
            </p:txBody>
          </p:sp>
          <p:grpSp>
            <p:nvGrpSpPr>
              <p:cNvPr id="15" name="그룹 1003">
                <a:extLst>
                  <a:ext uri="{FF2B5EF4-FFF2-40B4-BE49-F238E27FC236}">
                    <a16:creationId xmlns:a16="http://schemas.microsoft.com/office/drawing/2014/main" id="{B5DE0C83-8A07-4230-8574-1CA176BE878B}"/>
                  </a:ext>
                </a:extLst>
              </p:cNvPr>
              <p:cNvGrpSpPr/>
              <p:nvPr/>
            </p:nvGrpSpPr>
            <p:grpSpPr>
              <a:xfrm>
                <a:off x="613793" y="2287215"/>
                <a:ext cx="542855" cy="114286"/>
                <a:chOff x="604743" y="2135545"/>
                <a:chExt cx="542855" cy="114286"/>
              </a:xfrm>
            </p:grpSpPr>
            <p:pic>
              <p:nvPicPr>
                <p:cNvPr id="16" name="Object 10">
                  <a:extLst>
                    <a:ext uri="{FF2B5EF4-FFF2-40B4-BE49-F238E27FC236}">
                      <a16:creationId xmlns:a16="http://schemas.microsoft.com/office/drawing/2014/main" id="{F2C2319D-BB76-4996-BDDF-CC0B1B2D1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04743" y="2135545"/>
                  <a:ext cx="542855" cy="114286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72225C-98FD-4A5A-A475-47987EBB2000}"/>
                </a:ext>
              </a:extLst>
            </p:cNvPr>
            <p:cNvSpPr txBox="1"/>
            <p:nvPr/>
          </p:nvSpPr>
          <p:spPr>
            <a:xfrm>
              <a:off x="2311965" y="5299245"/>
              <a:ext cx="8247532" cy="402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서비스 고도화 및 사용자에게 더 좋은 서비스 제공을 위한 향후 계획</a:t>
              </a: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5DC8A53-A038-40C0-96B4-29766C973B53}"/>
              </a:ext>
            </a:extLst>
          </p:cNvPr>
          <p:cNvSpPr/>
          <p:nvPr/>
        </p:nvSpPr>
        <p:spPr>
          <a:xfrm flipH="1">
            <a:off x="4096868" y="3671588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C6C32E63-221D-4FA5-91B9-6856914D9F3A}"/>
              </a:ext>
            </a:extLst>
          </p:cNvPr>
          <p:cNvSpPr/>
          <p:nvPr/>
        </p:nvSpPr>
        <p:spPr>
          <a:xfrm flipH="1">
            <a:off x="4096868" y="3679465"/>
            <a:ext cx="824753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서울지역 한정이 아닌 전국 지역으로 확대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A5C240-A7C1-404A-9340-321A73F9E045}"/>
              </a:ext>
            </a:extLst>
          </p:cNvPr>
          <p:cNvSpPr txBox="1"/>
          <p:nvPr/>
        </p:nvSpPr>
        <p:spPr>
          <a:xfrm>
            <a:off x="351864" y="3983579"/>
            <a:ext cx="371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1. </a:t>
            </a:r>
            <a:r>
              <a:rPr lang="ko-KR" altLang="en-US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전국 확대</a:t>
            </a: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0193501-88EE-47D2-8EA6-219096BDE8C4}"/>
              </a:ext>
            </a:extLst>
          </p:cNvPr>
          <p:cNvSpPr/>
          <p:nvPr/>
        </p:nvSpPr>
        <p:spPr>
          <a:xfrm flipH="1">
            <a:off x="4096870" y="4860566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0F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부동산 뉴스 트렌드 실시간 워드 </a:t>
            </a: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클라우딩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376FF0-FAD5-47FA-890B-4177A333D560}"/>
              </a:ext>
            </a:extLst>
          </p:cNvPr>
          <p:cNvSpPr txBox="1"/>
          <p:nvPr/>
        </p:nvSpPr>
        <p:spPr>
          <a:xfrm>
            <a:off x="351864" y="5170456"/>
            <a:ext cx="371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</a:t>
            </a:r>
            <a:r>
              <a:rPr lang="ko-KR" altLang="en-US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워드 </a:t>
            </a:r>
            <a:r>
              <a:rPr lang="ko-KR" altLang="en-US" sz="2800" b="1" dirty="0" err="1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클라우딩</a:t>
            </a:r>
            <a:endParaRPr lang="ko-KR" altLang="en-US" sz="2800" b="1" dirty="0">
              <a:solidFill>
                <a:srgbClr val="FFC6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C48813-F34B-410C-A682-4CBA57FF680A}"/>
              </a:ext>
            </a:extLst>
          </p:cNvPr>
          <p:cNvSpPr/>
          <p:nvPr/>
        </p:nvSpPr>
        <p:spPr>
          <a:xfrm flipH="1">
            <a:off x="4096868" y="6049544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1228E75-54EB-4AE0-A68C-88DCD03B9E6A}"/>
              </a:ext>
            </a:extLst>
          </p:cNvPr>
          <p:cNvSpPr/>
          <p:nvPr/>
        </p:nvSpPr>
        <p:spPr>
          <a:xfrm flipH="1">
            <a:off x="4096870" y="6041667"/>
            <a:ext cx="4818530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149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부동산 뉴스 추천 </a:t>
            </a:r>
            <a:r>
              <a:rPr lang="en-US" altLang="ko-KR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AI </a:t>
            </a:r>
            <a:r>
              <a:rPr lang="ko-KR" altLang="en-US" sz="2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챗봇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0F1ED-4C3A-409C-A178-6A1B928AB1D4}"/>
              </a:ext>
            </a:extLst>
          </p:cNvPr>
          <p:cNvSpPr txBox="1"/>
          <p:nvPr/>
        </p:nvSpPr>
        <p:spPr>
          <a:xfrm>
            <a:off x="351864" y="6351557"/>
            <a:ext cx="371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3. AI </a:t>
            </a:r>
            <a:r>
              <a:rPr lang="ko-KR" altLang="en-US" sz="2800" b="1" dirty="0" err="1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챗봇</a:t>
            </a:r>
            <a:endParaRPr lang="ko-KR" altLang="en-US" sz="2800" b="1" dirty="0">
              <a:solidFill>
                <a:srgbClr val="FFC6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14BF18-3CFE-480E-8560-8C33953F5B31}"/>
              </a:ext>
            </a:extLst>
          </p:cNvPr>
          <p:cNvSpPr/>
          <p:nvPr/>
        </p:nvSpPr>
        <p:spPr>
          <a:xfrm flipH="1">
            <a:off x="4095161" y="7225265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0E5FDF82-81E7-4ACC-846F-780B073ECF7A}"/>
              </a:ext>
            </a:extLst>
          </p:cNvPr>
          <p:cNvSpPr/>
          <p:nvPr/>
        </p:nvSpPr>
        <p:spPr>
          <a:xfrm flipH="1">
            <a:off x="4096869" y="7222768"/>
            <a:ext cx="9618345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28B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입지요인 추가 분석 및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474F05-427C-44DF-BF2D-4D94360B58B6}"/>
              </a:ext>
            </a:extLst>
          </p:cNvPr>
          <p:cNvSpPr txBox="1"/>
          <p:nvPr/>
        </p:nvSpPr>
        <p:spPr>
          <a:xfrm>
            <a:off x="351864" y="7532658"/>
            <a:ext cx="371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4. </a:t>
            </a:r>
            <a:r>
              <a:rPr lang="ko-KR" altLang="en-US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입지요인 수집</a:t>
            </a: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9B76B12-87BC-4C4C-BA16-1428EE507A36}"/>
              </a:ext>
            </a:extLst>
          </p:cNvPr>
          <p:cNvSpPr/>
          <p:nvPr/>
        </p:nvSpPr>
        <p:spPr>
          <a:xfrm flipH="1">
            <a:off x="4095161" y="8411746"/>
            <a:ext cx="11263902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25640C6-7BDB-4F82-98ED-CAA844C77E42}"/>
              </a:ext>
            </a:extLst>
          </p:cNvPr>
          <p:cNvSpPr/>
          <p:nvPr/>
        </p:nvSpPr>
        <p:spPr>
          <a:xfrm flipH="1">
            <a:off x="4096869" y="8403869"/>
            <a:ext cx="6799730" cy="1143000"/>
          </a:xfrm>
          <a:custGeom>
            <a:avLst/>
            <a:gdLst>
              <a:gd name="connsiteX0" fmla="*/ 457200 w 8502650"/>
              <a:gd name="connsiteY0" fmla="*/ 0 h 914400"/>
              <a:gd name="connsiteX1" fmla="*/ 8502650 w 8502650"/>
              <a:gd name="connsiteY1" fmla="*/ 0 h 914400"/>
              <a:gd name="connsiteX2" fmla="*/ 8502650 w 8502650"/>
              <a:gd name="connsiteY2" fmla="*/ 914400 h 914400"/>
              <a:gd name="connsiteX3" fmla="*/ 457200 w 8502650"/>
              <a:gd name="connsiteY3" fmla="*/ 914400 h 914400"/>
              <a:gd name="connsiteX4" fmla="*/ 0 w 8502650"/>
              <a:gd name="connsiteY4" fmla="*/ 457200 h 914400"/>
              <a:gd name="connsiteX5" fmla="*/ 457200 w 8502650"/>
              <a:gd name="connsiteY5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02650" h="914400">
                <a:moveTo>
                  <a:pt x="457200" y="0"/>
                </a:moveTo>
                <a:lnTo>
                  <a:pt x="8502650" y="0"/>
                </a:lnTo>
                <a:lnTo>
                  <a:pt x="8502650" y="914400"/>
                </a:ln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6D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2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인공지능 성능 향상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D46AD-BB39-42DF-B477-EC6BE814428C}"/>
              </a:ext>
            </a:extLst>
          </p:cNvPr>
          <p:cNvSpPr txBox="1"/>
          <p:nvPr/>
        </p:nvSpPr>
        <p:spPr>
          <a:xfrm>
            <a:off x="351864" y="8707983"/>
            <a:ext cx="371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5. </a:t>
            </a:r>
            <a:r>
              <a:rPr lang="ko-KR" altLang="en-US" sz="2800" b="1" dirty="0">
                <a:solidFill>
                  <a:srgbClr val="FFC6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인공지능 튜닝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2CD594-1115-49F4-A33C-7C45EBD45B80}"/>
              </a:ext>
            </a:extLst>
          </p:cNvPr>
          <p:cNvSpPr/>
          <p:nvPr/>
        </p:nvSpPr>
        <p:spPr>
          <a:xfrm>
            <a:off x="4067733" y="3671588"/>
            <a:ext cx="45719" cy="5875281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DC69EC0-8A5B-4373-87F2-6E49D42301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8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2" animBg="1"/>
      <p:bldP spid="21" grpId="0" animBg="1"/>
      <p:bldP spid="22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0449F0-9C74-4AEC-837C-532CADA59DCD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D32A83-7FE7-4402-B5D5-3C39554C27E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Ⅱ.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팀원 소개</a:t>
              </a:r>
              <a:endParaRPr lang="ko-KR" altLang="en-US" sz="2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015E-0407-484F-A1E4-CD1ACCBD5BB3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  <a:endParaRPr lang="ko-KR" altLang="en-US" sz="28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C980EDA-702D-4612-B97B-9FC5BC073478}"/>
              </a:ext>
            </a:extLst>
          </p:cNvPr>
          <p:cNvGrpSpPr/>
          <p:nvPr/>
        </p:nvGrpSpPr>
        <p:grpSpPr>
          <a:xfrm>
            <a:off x="501015" y="2360661"/>
            <a:ext cx="3962400" cy="6648456"/>
            <a:chOff x="1430655" y="2328004"/>
            <a:chExt cx="3962400" cy="664845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DBA62DA-8C82-422D-896E-402936B2434F}"/>
                </a:ext>
              </a:extLst>
            </p:cNvPr>
            <p:cNvSpPr/>
            <p:nvPr/>
          </p:nvSpPr>
          <p:spPr>
            <a:xfrm>
              <a:off x="1430655" y="2328004"/>
              <a:ext cx="3962400" cy="6648456"/>
            </a:xfrm>
            <a:prstGeom prst="roundRect">
              <a:avLst/>
            </a:prstGeom>
            <a:solidFill>
              <a:srgbClr val="0C5773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C249027-D98B-4BB5-9E93-E97064CEE973}"/>
                </a:ext>
              </a:extLst>
            </p:cNvPr>
            <p:cNvGrpSpPr/>
            <p:nvPr/>
          </p:nvGrpSpPr>
          <p:grpSpPr>
            <a:xfrm>
              <a:off x="2550526" y="2918466"/>
              <a:ext cx="1659636" cy="1659636"/>
              <a:chOff x="2040176" y="3089698"/>
              <a:chExt cx="1371600" cy="1371600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A4E18FD8-2926-4CB7-876B-4F5E542884E8}"/>
                  </a:ext>
                </a:extLst>
              </p:cNvPr>
              <p:cNvSpPr/>
              <p:nvPr/>
            </p:nvSpPr>
            <p:spPr>
              <a:xfrm>
                <a:off x="2040176" y="3089698"/>
                <a:ext cx="1371600" cy="1371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래픽 88" descr="사용자 크라운 남자 단색으로 채워진">
                <a:extLst>
                  <a:ext uri="{FF2B5EF4-FFF2-40B4-BE49-F238E27FC236}">
                    <a16:creationId xmlns:a16="http://schemas.microsoft.com/office/drawing/2014/main" id="{08F31D9A-879C-4320-B4F9-C7D64BF6D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4624" r="14624" b="29076"/>
              <a:stretch>
                <a:fillRect/>
              </a:stretch>
            </p:blipFill>
            <p:spPr>
              <a:xfrm>
                <a:off x="2040176" y="3155230"/>
                <a:ext cx="1371600" cy="1306068"/>
              </a:xfrm>
              <a:custGeom>
                <a:avLst/>
                <a:gdLst>
                  <a:gd name="connsiteX0" fmla="*/ 397414 w 1371600"/>
                  <a:gd name="connsiteY0" fmla="*/ 0 h 1306068"/>
                  <a:gd name="connsiteX1" fmla="*/ 974187 w 1371600"/>
                  <a:gd name="connsiteY1" fmla="*/ 0 h 1306068"/>
                  <a:gd name="connsiteX2" fmla="*/ 1069238 w 1371600"/>
                  <a:gd name="connsiteY2" fmla="*/ 51592 h 1306068"/>
                  <a:gd name="connsiteX3" fmla="*/ 1371600 w 1371600"/>
                  <a:gd name="connsiteY3" fmla="*/ 620268 h 1306068"/>
                  <a:gd name="connsiteX4" fmla="*/ 685800 w 1371600"/>
                  <a:gd name="connsiteY4" fmla="*/ 1306068 h 1306068"/>
                  <a:gd name="connsiteX5" fmla="*/ 0 w 1371600"/>
                  <a:gd name="connsiteY5" fmla="*/ 620268 h 1306068"/>
                  <a:gd name="connsiteX6" fmla="*/ 302363 w 1371600"/>
                  <a:gd name="connsiteY6" fmla="*/ 51592 h 130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71600" h="1306068">
                    <a:moveTo>
                      <a:pt x="397414" y="0"/>
                    </a:moveTo>
                    <a:lnTo>
                      <a:pt x="974187" y="0"/>
                    </a:lnTo>
                    <a:lnTo>
                      <a:pt x="1069238" y="51592"/>
                    </a:lnTo>
                    <a:cubicBezTo>
                      <a:pt x="1251662" y="174835"/>
                      <a:pt x="1371600" y="383545"/>
                      <a:pt x="1371600" y="620268"/>
                    </a:cubicBezTo>
                    <a:cubicBezTo>
                      <a:pt x="1371600" y="999025"/>
                      <a:pt x="1064557" y="1306068"/>
                      <a:pt x="685800" y="1306068"/>
                    </a:cubicBezTo>
                    <a:cubicBezTo>
                      <a:pt x="307043" y="1306068"/>
                      <a:pt x="0" y="999025"/>
                      <a:pt x="0" y="620268"/>
                    </a:cubicBezTo>
                    <a:cubicBezTo>
                      <a:pt x="0" y="383545"/>
                      <a:pt x="119939" y="174835"/>
                      <a:pt x="302363" y="51592"/>
                    </a:cubicBezTo>
                    <a:close/>
                  </a:path>
                </a:pathLst>
              </a:cu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CB085E9-86A4-41CC-8783-A5C9C69A0B64}"/>
                </a:ext>
              </a:extLst>
            </p:cNvPr>
            <p:cNvSpPr txBox="1"/>
            <p:nvPr/>
          </p:nvSpPr>
          <p:spPr>
            <a:xfrm>
              <a:off x="2084944" y="47625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곽운일</a:t>
              </a:r>
              <a:endPara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D2B9BD-CFF4-4A72-A3EF-3E4B1ED1D48E}"/>
                </a:ext>
              </a:extLst>
            </p:cNvPr>
            <p:cNvSpPr txBox="1"/>
            <p:nvPr/>
          </p:nvSpPr>
          <p:spPr>
            <a:xfrm>
              <a:off x="1705927" y="5530919"/>
              <a:ext cx="36871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분석 및 시각화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시각화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뉴스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API ,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네이버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API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뉴스 페이지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회원가입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,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로그인 기능 구현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소셜 로그인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29B29C-4EE7-4160-BBE9-8C2CBDFB0F3B}"/>
              </a:ext>
            </a:extLst>
          </p:cNvPr>
          <p:cNvGrpSpPr/>
          <p:nvPr/>
        </p:nvGrpSpPr>
        <p:grpSpPr>
          <a:xfrm>
            <a:off x="4910537" y="2360661"/>
            <a:ext cx="3962400" cy="6648456"/>
            <a:chOff x="5840177" y="2328004"/>
            <a:chExt cx="3962400" cy="6648456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C639302F-B0D9-47CE-A5D5-1CDE2B706BC0}"/>
                </a:ext>
              </a:extLst>
            </p:cNvPr>
            <p:cNvSpPr/>
            <p:nvPr/>
          </p:nvSpPr>
          <p:spPr>
            <a:xfrm>
              <a:off x="5840177" y="2328004"/>
              <a:ext cx="3962400" cy="6648456"/>
            </a:xfrm>
            <a:prstGeom prst="roundRect">
              <a:avLst/>
            </a:prstGeom>
            <a:solidFill>
              <a:srgbClr val="1490BC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FE197CBF-4C08-47A4-90D5-8C2AE10B3CCD}"/>
                </a:ext>
              </a:extLst>
            </p:cNvPr>
            <p:cNvSpPr/>
            <p:nvPr/>
          </p:nvSpPr>
          <p:spPr>
            <a:xfrm>
              <a:off x="6960048" y="2918466"/>
              <a:ext cx="1659636" cy="1659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그래픽 112" descr="남성 사무직 근로자 단색으로 채워진">
              <a:extLst>
                <a:ext uri="{FF2B5EF4-FFF2-40B4-BE49-F238E27FC236}">
                  <a16:creationId xmlns:a16="http://schemas.microsoft.com/office/drawing/2014/main" id="{DC5C346B-2E7E-4001-ADB8-F8273AC64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087" t="6008" r="11087" b="12061"/>
            <a:stretch>
              <a:fillRect/>
            </a:stretch>
          </p:blipFill>
          <p:spPr>
            <a:xfrm>
              <a:off x="6960048" y="2918466"/>
              <a:ext cx="1659636" cy="1659636"/>
            </a:xfrm>
            <a:custGeom>
              <a:avLst/>
              <a:gdLst>
                <a:gd name="connsiteX0" fmla="*/ 829818 w 1659636"/>
                <a:gd name="connsiteY0" fmla="*/ 0 h 1659636"/>
                <a:gd name="connsiteX1" fmla="*/ 1659636 w 1659636"/>
                <a:gd name="connsiteY1" fmla="*/ 829818 h 1659636"/>
                <a:gd name="connsiteX2" fmla="*/ 829818 w 1659636"/>
                <a:gd name="connsiteY2" fmla="*/ 1659636 h 1659636"/>
                <a:gd name="connsiteX3" fmla="*/ 0 w 1659636"/>
                <a:gd name="connsiteY3" fmla="*/ 829818 h 1659636"/>
                <a:gd name="connsiteX4" fmla="*/ 829818 w 1659636"/>
                <a:gd name="connsiteY4" fmla="*/ 0 h 165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36" h="1659636">
                  <a:moveTo>
                    <a:pt x="829818" y="0"/>
                  </a:moveTo>
                  <a:cubicBezTo>
                    <a:pt x="1288114" y="0"/>
                    <a:pt x="1659636" y="371522"/>
                    <a:pt x="1659636" y="829818"/>
                  </a:cubicBezTo>
                  <a:cubicBezTo>
                    <a:pt x="1659636" y="1288114"/>
                    <a:pt x="1288114" y="1659636"/>
                    <a:pt x="829818" y="1659636"/>
                  </a:cubicBezTo>
                  <a:cubicBezTo>
                    <a:pt x="371522" y="1659636"/>
                    <a:pt x="0" y="1288114"/>
                    <a:pt x="0" y="829818"/>
                  </a:cubicBezTo>
                  <a:cubicBezTo>
                    <a:pt x="0" y="371522"/>
                    <a:pt x="371522" y="0"/>
                    <a:pt x="829818" y="0"/>
                  </a:cubicBezTo>
                  <a:close/>
                </a:path>
              </a:pathLst>
            </a:cu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8660194-11FF-4BD0-B6A6-609786915BCC}"/>
                </a:ext>
              </a:extLst>
            </p:cNvPr>
            <p:cNvSpPr txBox="1"/>
            <p:nvPr/>
          </p:nvSpPr>
          <p:spPr>
            <a:xfrm>
              <a:off x="6494466" y="47625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김도영</a:t>
              </a:r>
              <a:endPara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95F4451-C490-4198-80C5-15698D74683C}"/>
                </a:ext>
              </a:extLst>
            </p:cNvPr>
            <p:cNvSpPr txBox="1"/>
            <p:nvPr/>
          </p:nvSpPr>
          <p:spPr>
            <a:xfrm>
              <a:off x="6115449" y="5530919"/>
              <a:ext cx="341185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분석 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</a:t>
              </a:r>
              <a:r>
                <a:rPr lang="ko-KR" altLang="en-US" i="1" dirty="0" err="1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전처리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DB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모델링 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DB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변환 및 적재 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검색 기능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검색 페이지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 err="1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프론트엔드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(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템플릿 디자인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)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86981DE-1113-46EA-8EE9-2D92BB1F54E4}"/>
              </a:ext>
            </a:extLst>
          </p:cNvPr>
          <p:cNvGrpSpPr/>
          <p:nvPr/>
        </p:nvGrpSpPr>
        <p:grpSpPr>
          <a:xfrm>
            <a:off x="9320059" y="2365015"/>
            <a:ext cx="3962400" cy="6648456"/>
            <a:chOff x="5840177" y="2328004"/>
            <a:chExt cx="3962400" cy="6648456"/>
          </a:xfrm>
        </p:grpSpPr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5078FA36-C6F2-4336-B64C-920D27B809C5}"/>
                </a:ext>
              </a:extLst>
            </p:cNvPr>
            <p:cNvSpPr/>
            <p:nvPr/>
          </p:nvSpPr>
          <p:spPr>
            <a:xfrm>
              <a:off x="5840177" y="2328004"/>
              <a:ext cx="3962400" cy="6648456"/>
            </a:xfrm>
            <a:prstGeom prst="roundRect">
              <a:avLst/>
            </a:prstGeom>
            <a:solidFill>
              <a:srgbClr val="19B0E5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74F485D-979A-4203-BA09-C757B24B3C48}"/>
                </a:ext>
              </a:extLst>
            </p:cNvPr>
            <p:cNvSpPr/>
            <p:nvPr/>
          </p:nvSpPr>
          <p:spPr>
            <a:xfrm>
              <a:off x="6960048" y="2918466"/>
              <a:ext cx="1659636" cy="1659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래픽 120" descr="남성 사무직 근로자 단색으로 채워진">
              <a:extLst>
                <a:ext uri="{FF2B5EF4-FFF2-40B4-BE49-F238E27FC236}">
                  <a16:creationId xmlns:a16="http://schemas.microsoft.com/office/drawing/2014/main" id="{B58998C8-6264-4B2A-A7E6-4B688570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087" t="6008" r="11087" b="12061"/>
            <a:stretch>
              <a:fillRect/>
            </a:stretch>
          </p:blipFill>
          <p:spPr>
            <a:xfrm>
              <a:off x="6960048" y="2918466"/>
              <a:ext cx="1659636" cy="1659636"/>
            </a:xfrm>
            <a:custGeom>
              <a:avLst/>
              <a:gdLst>
                <a:gd name="connsiteX0" fmla="*/ 829818 w 1659636"/>
                <a:gd name="connsiteY0" fmla="*/ 0 h 1659636"/>
                <a:gd name="connsiteX1" fmla="*/ 1659636 w 1659636"/>
                <a:gd name="connsiteY1" fmla="*/ 829818 h 1659636"/>
                <a:gd name="connsiteX2" fmla="*/ 829818 w 1659636"/>
                <a:gd name="connsiteY2" fmla="*/ 1659636 h 1659636"/>
                <a:gd name="connsiteX3" fmla="*/ 0 w 1659636"/>
                <a:gd name="connsiteY3" fmla="*/ 829818 h 1659636"/>
                <a:gd name="connsiteX4" fmla="*/ 829818 w 1659636"/>
                <a:gd name="connsiteY4" fmla="*/ 0 h 165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36" h="1659636">
                  <a:moveTo>
                    <a:pt x="829818" y="0"/>
                  </a:moveTo>
                  <a:cubicBezTo>
                    <a:pt x="1288114" y="0"/>
                    <a:pt x="1659636" y="371522"/>
                    <a:pt x="1659636" y="829818"/>
                  </a:cubicBezTo>
                  <a:cubicBezTo>
                    <a:pt x="1659636" y="1288114"/>
                    <a:pt x="1288114" y="1659636"/>
                    <a:pt x="829818" y="1659636"/>
                  </a:cubicBezTo>
                  <a:cubicBezTo>
                    <a:pt x="371522" y="1659636"/>
                    <a:pt x="0" y="1288114"/>
                    <a:pt x="0" y="829818"/>
                  </a:cubicBezTo>
                  <a:cubicBezTo>
                    <a:pt x="0" y="371522"/>
                    <a:pt x="371522" y="0"/>
                    <a:pt x="829818" y="0"/>
                  </a:cubicBezTo>
                  <a:close/>
                </a:path>
              </a:pathLst>
            </a:cu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DA5E04A-8293-4B7B-9628-DCACBCD110C3}"/>
                </a:ext>
              </a:extLst>
            </p:cNvPr>
            <p:cNvSpPr txBox="1"/>
            <p:nvPr/>
          </p:nvSpPr>
          <p:spPr>
            <a:xfrm>
              <a:off x="6494466" y="47625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심명진</a:t>
              </a:r>
              <a:endPara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B082F7F-14D6-4E46-8FD6-EE28221F9019}"/>
                </a:ext>
              </a:extLst>
            </p:cNvPr>
            <p:cNvSpPr txBox="1"/>
            <p:nvPr/>
          </p:nvSpPr>
          <p:spPr>
            <a:xfrm>
              <a:off x="6115449" y="5530919"/>
              <a:ext cx="341185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수집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</a:t>
              </a:r>
              <a:r>
                <a:rPr lang="ko-KR" altLang="en-US" i="1" dirty="0" err="1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전처리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댓글 기능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게시판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DB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작업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게시판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CRUD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게시판 페이지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AC0A8794-B2FC-440A-AF07-579D99239F92}"/>
              </a:ext>
            </a:extLst>
          </p:cNvPr>
          <p:cNvGrpSpPr/>
          <p:nvPr/>
        </p:nvGrpSpPr>
        <p:grpSpPr>
          <a:xfrm>
            <a:off x="13729581" y="2360661"/>
            <a:ext cx="3962400" cy="6648456"/>
            <a:chOff x="5840177" y="2328004"/>
            <a:chExt cx="3962400" cy="6648456"/>
          </a:xfrm>
        </p:grpSpPr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EC598D8D-4FD7-4A11-87F5-325339A1485A}"/>
                </a:ext>
              </a:extLst>
            </p:cNvPr>
            <p:cNvSpPr/>
            <p:nvPr/>
          </p:nvSpPr>
          <p:spPr>
            <a:xfrm>
              <a:off x="5840177" y="2328004"/>
              <a:ext cx="3962400" cy="6648456"/>
            </a:xfrm>
            <a:prstGeom prst="roundRect">
              <a:avLst/>
            </a:prstGeom>
            <a:solidFill>
              <a:srgbClr val="4DC3ED"/>
            </a:solid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D2E7E0A-832B-4CFB-9362-57950B392D47}"/>
                </a:ext>
              </a:extLst>
            </p:cNvPr>
            <p:cNvSpPr/>
            <p:nvPr/>
          </p:nvSpPr>
          <p:spPr>
            <a:xfrm>
              <a:off x="6960048" y="2918466"/>
              <a:ext cx="1659636" cy="1659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3" name="그래픽 132" descr="남성 사무직 근로자 단색으로 채워진">
              <a:extLst>
                <a:ext uri="{FF2B5EF4-FFF2-40B4-BE49-F238E27FC236}">
                  <a16:creationId xmlns:a16="http://schemas.microsoft.com/office/drawing/2014/main" id="{40186CE9-824C-4E48-A4C2-D489324C4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087" t="6008" r="11087" b="12061"/>
            <a:stretch>
              <a:fillRect/>
            </a:stretch>
          </p:blipFill>
          <p:spPr>
            <a:xfrm>
              <a:off x="6960048" y="2918466"/>
              <a:ext cx="1659636" cy="1659636"/>
            </a:xfrm>
            <a:custGeom>
              <a:avLst/>
              <a:gdLst>
                <a:gd name="connsiteX0" fmla="*/ 829818 w 1659636"/>
                <a:gd name="connsiteY0" fmla="*/ 0 h 1659636"/>
                <a:gd name="connsiteX1" fmla="*/ 1659636 w 1659636"/>
                <a:gd name="connsiteY1" fmla="*/ 829818 h 1659636"/>
                <a:gd name="connsiteX2" fmla="*/ 829818 w 1659636"/>
                <a:gd name="connsiteY2" fmla="*/ 1659636 h 1659636"/>
                <a:gd name="connsiteX3" fmla="*/ 0 w 1659636"/>
                <a:gd name="connsiteY3" fmla="*/ 829818 h 1659636"/>
                <a:gd name="connsiteX4" fmla="*/ 829818 w 1659636"/>
                <a:gd name="connsiteY4" fmla="*/ 0 h 165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636" h="1659636">
                  <a:moveTo>
                    <a:pt x="829818" y="0"/>
                  </a:moveTo>
                  <a:cubicBezTo>
                    <a:pt x="1288114" y="0"/>
                    <a:pt x="1659636" y="371522"/>
                    <a:pt x="1659636" y="829818"/>
                  </a:cubicBezTo>
                  <a:cubicBezTo>
                    <a:pt x="1659636" y="1288114"/>
                    <a:pt x="1288114" y="1659636"/>
                    <a:pt x="829818" y="1659636"/>
                  </a:cubicBezTo>
                  <a:cubicBezTo>
                    <a:pt x="371522" y="1659636"/>
                    <a:pt x="0" y="1288114"/>
                    <a:pt x="0" y="829818"/>
                  </a:cubicBezTo>
                  <a:cubicBezTo>
                    <a:pt x="0" y="371522"/>
                    <a:pt x="371522" y="0"/>
                    <a:pt x="829818" y="0"/>
                  </a:cubicBezTo>
                  <a:close/>
                </a:path>
              </a:pathLst>
            </a:cu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2439F4A-8978-4797-9089-7227574C3D31}"/>
                </a:ext>
              </a:extLst>
            </p:cNvPr>
            <p:cNvSpPr txBox="1"/>
            <p:nvPr/>
          </p:nvSpPr>
          <p:spPr>
            <a:xfrm>
              <a:off x="6494466" y="4762500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편도준</a:t>
              </a:r>
              <a:endParaRPr lang="ko-KR" altLang="en-US" sz="2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25F0897-6B2B-446C-B37E-FBC5ABCBD59D}"/>
                </a:ext>
              </a:extLst>
            </p:cNvPr>
            <p:cNvSpPr txBox="1"/>
            <p:nvPr/>
          </p:nvSpPr>
          <p:spPr>
            <a:xfrm>
              <a:off x="6115449" y="5530919"/>
              <a:ext cx="341185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</a:t>
              </a:r>
              <a:r>
                <a:rPr lang="ko-KR" altLang="en-US" i="1" dirty="0" err="1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전처리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데이터 분석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Linux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서버 관리 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Docker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작업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입지선정 모델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입지선정 페이지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예외처리 작업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Ajax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및 </a:t>
              </a:r>
              <a:r>
                <a:rPr lang="en-US" altLang="ko-KR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JS 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함수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 err="1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페이징</a:t>
              </a: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 함수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i="1" dirty="0">
                  <a:solidFill>
                    <a:schemeClr val="bg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댓글 및 조회수기능 구현</a:t>
              </a:r>
              <a:endParaRPr lang="en-US" altLang="ko-KR" i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endParaRPr>
            </a:p>
          </p:txBody>
        </p:sp>
      </p:grpSp>
      <p:sp>
        <p:nvSpPr>
          <p:cNvPr id="65" name="타원 64">
            <a:extLst>
              <a:ext uri="{FF2B5EF4-FFF2-40B4-BE49-F238E27FC236}">
                <a16:creationId xmlns:a16="http://schemas.microsoft.com/office/drawing/2014/main" id="{C27C729B-4647-4648-BD02-263D863C228A}"/>
              </a:ext>
            </a:extLst>
          </p:cNvPr>
          <p:cNvSpPr/>
          <p:nvPr/>
        </p:nvSpPr>
        <p:spPr>
          <a:xfrm>
            <a:off x="829987" y="2602309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8217306-8047-4FF4-BFF7-AA3937D4C9E8}"/>
              </a:ext>
            </a:extLst>
          </p:cNvPr>
          <p:cNvSpPr/>
          <p:nvPr/>
        </p:nvSpPr>
        <p:spPr>
          <a:xfrm>
            <a:off x="5239509" y="2602310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E735545-5C31-463D-AFCD-53AC606D0AC6}"/>
              </a:ext>
            </a:extLst>
          </p:cNvPr>
          <p:cNvSpPr/>
          <p:nvPr/>
        </p:nvSpPr>
        <p:spPr>
          <a:xfrm>
            <a:off x="9651257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A77B0CCD-9C27-4798-9132-438E07F96C2F}"/>
              </a:ext>
            </a:extLst>
          </p:cNvPr>
          <p:cNvSpPr/>
          <p:nvPr/>
        </p:nvSpPr>
        <p:spPr>
          <a:xfrm>
            <a:off x="14060779" y="2602308"/>
            <a:ext cx="325317" cy="3253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79A5889D-B742-4AC2-83CE-483A41249B58}"/>
              </a:ext>
            </a:extLst>
          </p:cNvPr>
          <p:cNvSpPr/>
          <p:nvPr/>
        </p:nvSpPr>
        <p:spPr>
          <a:xfrm>
            <a:off x="3320415" y="7808213"/>
            <a:ext cx="1143000" cy="1203443"/>
          </a:xfrm>
          <a:custGeom>
            <a:avLst/>
            <a:gdLst>
              <a:gd name="connsiteX0" fmla="*/ 838200 w 1143000"/>
              <a:gd name="connsiteY0" fmla="*/ 0 h 1203443"/>
              <a:gd name="connsiteX1" fmla="*/ 1007127 w 1143000"/>
              <a:gd name="connsiteY1" fmla="*/ 17029 h 1203443"/>
              <a:gd name="connsiteX2" fmla="*/ 1143000 w 1143000"/>
              <a:gd name="connsiteY2" fmla="*/ 59207 h 1203443"/>
              <a:gd name="connsiteX3" fmla="*/ 1143000 w 1143000"/>
              <a:gd name="connsiteY3" fmla="*/ 543030 h 1203443"/>
              <a:gd name="connsiteX4" fmla="*/ 482587 w 1143000"/>
              <a:gd name="connsiteY4" fmla="*/ 1203443 h 1203443"/>
              <a:gd name="connsiteX5" fmla="*/ 87026 w 1143000"/>
              <a:gd name="connsiteY5" fmla="*/ 1203443 h 1203443"/>
              <a:gd name="connsiteX6" fmla="*/ 65870 w 1143000"/>
              <a:gd name="connsiteY6" fmla="*/ 1164465 h 1203443"/>
              <a:gd name="connsiteX7" fmla="*/ 0 w 1143000"/>
              <a:gd name="connsiteY7" fmla="*/ 838200 h 1203443"/>
              <a:gd name="connsiteX8" fmla="*/ 838200 w 1143000"/>
              <a:gd name="connsiteY8" fmla="*/ 0 h 12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1203443">
                <a:moveTo>
                  <a:pt x="838200" y="0"/>
                </a:moveTo>
                <a:cubicBezTo>
                  <a:pt x="896066" y="0"/>
                  <a:pt x="952562" y="5864"/>
                  <a:pt x="1007127" y="17029"/>
                </a:cubicBezTo>
                <a:lnTo>
                  <a:pt x="1143000" y="59207"/>
                </a:lnTo>
                <a:lnTo>
                  <a:pt x="1143000" y="543030"/>
                </a:lnTo>
                <a:cubicBezTo>
                  <a:pt x="1143000" y="907766"/>
                  <a:pt x="847323" y="1203443"/>
                  <a:pt x="482587" y="1203443"/>
                </a:cubicBezTo>
                <a:lnTo>
                  <a:pt x="87026" y="1203443"/>
                </a:lnTo>
                <a:lnTo>
                  <a:pt x="65870" y="1164465"/>
                </a:lnTo>
                <a:cubicBezTo>
                  <a:pt x="23455" y="1064185"/>
                  <a:pt x="0" y="953932"/>
                  <a:pt x="0" y="838200"/>
                </a:cubicBezTo>
                <a:cubicBezTo>
                  <a:pt x="0" y="375275"/>
                  <a:pt x="375275" y="0"/>
                  <a:pt x="838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2D895C7A-760D-4FFE-93EB-042C10CDB508}"/>
              </a:ext>
            </a:extLst>
          </p:cNvPr>
          <p:cNvSpPr/>
          <p:nvPr/>
        </p:nvSpPr>
        <p:spPr>
          <a:xfrm>
            <a:off x="12139459" y="7808212"/>
            <a:ext cx="1143000" cy="1203443"/>
          </a:xfrm>
          <a:custGeom>
            <a:avLst/>
            <a:gdLst>
              <a:gd name="connsiteX0" fmla="*/ 838200 w 1143000"/>
              <a:gd name="connsiteY0" fmla="*/ 0 h 1203443"/>
              <a:gd name="connsiteX1" fmla="*/ 1007127 w 1143000"/>
              <a:gd name="connsiteY1" fmla="*/ 17029 h 1203443"/>
              <a:gd name="connsiteX2" fmla="*/ 1143000 w 1143000"/>
              <a:gd name="connsiteY2" fmla="*/ 59207 h 1203443"/>
              <a:gd name="connsiteX3" fmla="*/ 1143000 w 1143000"/>
              <a:gd name="connsiteY3" fmla="*/ 543030 h 1203443"/>
              <a:gd name="connsiteX4" fmla="*/ 482587 w 1143000"/>
              <a:gd name="connsiteY4" fmla="*/ 1203443 h 1203443"/>
              <a:gd name="connsiteX5" fmla="*/ 87026 w 1143000"/>
              <a:gd name="connsiteY5" fmla="*/ 1203443 h 1203443"/>
              <a:gd name="connsiteX6" fmla="*/ 65870 w 1143000"/>
              <a:gd name="connsiteY6" fmla="*/ 1164465 h 1203443"/>
              <a:gd name="connsiteX7" fmla="*/ 0 w 1143000"/>
              <a:gd name="connsiteY7" fmla="*/ 838200 h 1203443"/>
              <a:gd name="connsiteX8" fmla="*/ 838200 w 1143000"/>
              <a:gd name="connsiteY8" fmla="*/ 0 h 120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" h="1203443">
                <a:moveTo>
                  <a:pt x="838200" y="0"/>
                </a:moveTo>
                <a:cubicBezTo>
                  <a:pt x="896066" y="0"/>
                  <a:pt x="952562" y="5864"/>
                  <a:pt x="1007127" y="17029"/>
                </a:cubicBezTo>
                <a:lnTo>
                  <a:pt x="1143000" y="59207"/>
                </a:lnTo>
                <a:lnTo>
                  <a:pt x="1143000" y="543030"/>
                </a:lnTo>
                <a:cubicBezTo>
                  <a:pt x="1143000" y="907766"/>
                  <a:pt x="847323" y="1203443"/>
                  <a:pt x="482587" y="1203443"/>
                </a:cubicBezTo>
                <a:lnTo>
                  <a:pt x="87026" y="1203443"/>
                </a:lnTo>
                <a:lnTo>
                  <a:pt x="65870" y="1164465"/>
                </a:lnTo>
                <a:cubicBezTo>
                  <a:pt x="23455" y="1064185"/>
                  <a:pt x="0" y="953932"/>
                  <a:pt x="0" y="838200"/>
                </a:cubicBezTo>
                <a:cubicBezTo>
                  <a:pt x="0" y="375275"/>
                  <a:pt x="375275" y="0"/>
                  <a:pt x="8382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C7F83F2E-07DF-4962-9893-649A550495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9117"/>
            <a:ext cx="18337479" cy="10314832"/>
            <a:chOff x="0" y="-29117"/>
            <a:chExt cx="18337479" cy="10314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9117"/>
              <a:ext cx="18337479" cy="1031483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5034E9A-C2AD-4AD7-966B-6828B763A89E}"/>
              </a:ext>
            </a:extLst>
          </p:cNvPr>
          <p:cNvSpPr txBox="1"/>
          <p:nvPr/>
        </p:nvSpPr>
        <p:spPr>
          <a:xfrm>
            <a:off x="2786864" y="4776671"/>
            <a:ext cx="12763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감사합니다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F043EB-DBC9-42FB-BEEB-DFBB8CCA2B7B}"/>
              </a:ext>
            </a:extLst>
          </p:cNvPr>
          <p:cNvGrpSpPr/>
          <p:nvPr/>
        </p:nvGrpSpPr>
        <p:grpSpPr>
          <a:xfrm>
            <a:off x="8707082" y="3706036"/>
            <a:ext cx="871549" cy="850657"/>
            <a:chOff x="2573007" y="2023706"/>
            <a:chExt cx="871549" cy="850657"/>
          </a:xfrm>
        </p:grpSpPr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44F7D8E6-F796-4814-9766-66CCD15BCF67}"/>
                </a:ext>
              </a:extLst>
            </p:cNvPr>
            <p:cNvSpPr/>
            <p:nvPr/>
          </p:nvSpPr>
          <p:spPr>
            <a:xfrm>
              <a:off x="2573007" y="2147193"/>
              <a:ext cx="789291" cy="699166"/>
            </a:xfrm>
            <a:custGeom>
              <a:avLst/>
              <a:gdLst>
                <a:gd name="connsiteX0" fmla="*/ 789291 w 789291"/>
                <a:gd name="connsiteY0" fmla="*/ 374912 h 699166"/>
                <a:gd name="connsiteX1" fmla="*/ 394665 w 789291"/>
                <a:gd name="connsiteY1" fmla="*/ 0 h 699166"/>
                <a:gd name="connsiteX2" fmla="*/ 0 w 789291"/>
                <a:gd name="connsiteY2" fmla="*/ 374912 h 699166"/>
                <a:gd name="connsiteX3" fmla="*/ 61801 w 789291"/>
                <a:gd name="connsiteY3" fmla="*/ 436708 h 699166"/>
                <a:gd name="connsiteX4" fmla="*/ 108896 w 789291"/>
                <a:gd name="connsiteY4" fmla="*/ 392112 h 699166"/>
                <a:gd name="connsiteX5" fmla="*/ 108896 w 789291"/>
                <a:gd name="connsiteY5" fmla="*/ 698934 h 699166"/>
                <a:gd name="connsiteX6" fmla="*/ 680396 w 789291"/>
                <a:gd name="connsiteY6" fmla="*/ 699166 h 699166"/>
                <a:gd name="connsiteX7" fmla="*/ 680396 w 789291"/>
                <a:gd name="connsiteY7" fmla="*/ 391718 h 699166"/>
                <a:gd name="connsiteX8" fmla="*/ 727722 w 789291"/>
                <a:gd name="connsiteY8" fmla="*/ 436475 h 699166"/>
                <a:gd name="connsiteX9" fmla="*/ 661346 w 789291"/>
                <a:gd name="connsiteY9" fmla="*/ 680112 h 699166"/>
                <a:gd name="connsiteX10" fmla="*/ 127946 w 789291"/>
                <a:gd name="connsiteY10" fmla="*/ 679898 h 699166"/>
                <a:gd name="connsiteX11" fmla="*/ 127946 w 789291"/>
                <a:gd name="connsiteY11" fmla="*/ 374073 h 699166"/>
                <a:gd name="connsiteX12" fmla="*/ 394665 w 789291"/>
                <a:gd name="connsiteY12" fmla="*/ 121505 h 699166"/>
                <a:gd name="connsiteX13" fmla="*/ 661346 w 789291"/>
                <a:gd name="connsiteY13" fmla="*/ 373704 h 699166"/>
                <a:gd name="connsiteX14" fmla="*/ 394665 w 789291"/>
                <a:gd name="connsiteY14" fmla="*/ 95277 h 699166"/>
                <a:gd name="connsiteX15" fmla="*/ 62154 w 789291"/>
                <a:gd name="connsiteY15" fmla="*/ 410133 h 699166"/>
                <a:gd name="connsiteX16" fmla="*/ 27293 w 789291"/>
                <a:gd name="connsiteY16" fmla="*/ 375265 h 699166"/>
                <a:gd name="connsiteX17" fmla="*/ 394665 w 789291"/>
                <a:gd name="connsiteY17" fmla="*/ 26278 h 699166"/>
                <a:gd name="connsiteX18" fmla="*/ 762000 w 789291"/>
                <a:gd name="connsiteY18" fmla="*/ 375260 h 699166"/>
                <a:gd name="connsiteX19" fmla="*/ 727351 w 789291"/>
                <a:gd name="connsiteY19" fmla="*/ 409909 h 69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291" h="699166">
                  <a:moveTo>
                    <a:pt x="789291" y="374912"/>
                  </a:moveTo>
                  <a:lnTo>
                    <a:pt x="394665" y="0"/>
                  </a:lnTo>
                  <a:lnTo>
                    <a:pt x="0" y="374912"/>
                  </a:lnTo>
                  <a:lnTo>
                    <a:pt x="61801" y="436708"/>
                  </a:lnTo>
                  <a:lnTo>
                    <a:pt x="108896" y="392112"/>
                  </a:lnTo>
                  <a:lnTo>
                    <a:pt x="108896" y="698934"/>
                  </a:lnTo>
                  <a:lnTo>
                    <a:pt x="680396" y="699166"/>
                  </a:lnTo>
                  <a:lnTo>
                    <a:pt x="680396" y="391718"/>
                  </a:lnTo>
                  <a:lnTo>
                    <a:pt x="727722" y="436475"/>
                  </a:lnTo>
                  <a:close/>
                  <a:moveTo>
                    <a:pt x="661346" y="680112"/>
                  </a:moveTo>
                  <a:lnTo>
                    <a:pt x="127946" y="679898"/>
                  </a:lnTo>
                  <a:lnTo>
                    <a:pt x="127946" y="374073"/>
                  </a:lnTo>
                  <a:lnTo>
                    <a:pt x="394665" y="121505"/>
                  </a:lnTo>
                  <a:lnTo>
                    <a:pt x="661346" y="373704"/>
                  </a:lnTo>
                  <a:close/>
                  <a:moveTo>
                    <a:pt x="394665" y="95277"/>
                  </a:moveTo>
                  <a:lnTo>
                    <a:pt x="62154" y="410133"/>
                  </a:lnTo>
                  <a:lnTo>
                    <a:pt x="27293" y="375265"/>
                  </a:lnTo>
                  <a:lnTo>
                    <a:pt x="394665" y="26278"/>
                  </a:lnTo>
                  <a:lnTo>
                    <a:pt x="762000" y="375260"/>
                  </a:lnTo>
                  <a:lnTo>
                    <a:pt x="727351" y="40990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18" name="그래픽 17" descr="두 여자 단색으로 채워진">
              <a:extLst>
                <a:ext uri="{FF2B5EF4-FFF2-40B4-BE49-F238E27FC236}">
                  <a16:creationId xmlns:a16="http://schemas.microsoft.com/office/drawing/2014/main" id="{E3564DED-DDC1-4A52-B3ED-C57CDF65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4750" y="2400300"/>
              <a:ext cx="474063" cy="474063"/>
            </a:xfrm>
            <a:prstGeom prst="rect">
              <a:avLst/>
            </a:prstGeom>
          </p:spPr>
        </p:pic>
        <p:pic>
          <p:nvPicPr>
            <p:cNvPr id="19" name="그래픽 18" descr="하트 두 개 단색으로 채워진">
              <a:extLst>
                <a:ext uri="{FF2B5EF4-FFF2-40B4-BE49-F238E27FC236}">
                  <a16:creationId xmlns:a16="http://schemas.microsoft.com/office/drawing/2014/main" id="{4B8C4605-FD60-4D7B-85A1-5547F16A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652" y="2023706"/>
              <a:ext cx="355904" cy="3559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84940" y="6128400"/>
            <a:ext cx="2167597" cy="161866"/>
            <a:chOff x="8084940" y="6128400"/>
            <a:chExt cx="2167597" cy="1618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84940" y="6128400"/>
              <a:ext cx="2167597" cy="16186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0207137-29C1-438B-A3F1-472334CD4C3E}"/>
              </a:ext>
            </a:extLst>
          </p:cNvPr>
          <p:cNvSpPr txBox="1"/>
          <p:nvPr/>
        </p:nvSpPr>
        <p:spPr>
          <a:xfrm>
            <a:off x="1127153" y="9391056"/>
            <a:ext cx="15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[2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 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Rainbow] 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곽운일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김도영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심명진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편도준</a:t>
            </a:r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|  git-hub : https://github.com/unil-kwag/team2_fi_project</a:t>
            </a:r>
            <a:endParaRPr lang="ko-KR" alt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E5A257-0BAB-4163-AEE3-F8EA8391C294}"/>
              </a:ext>
            </a:extLst>
          </p:cNvPr>
          <p:cNvSpPr txBox="1"/>
          <p:nvPr/>
        </p:nvSpPr>
        <p:spPr>
          <a:xfrm>
            <a:off x="2762125" y="6599398"/>
            <a:ext cx="1276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바탕" panose="02030604000101010101" pitchFamily="18" charset="-127"/>
              </a:rPr>
              <a:t>Q&amp;A</a:t>
            </a:r>
            <a:endParaRPr lang="ko-KR" altLang="en-US" sz="4800" b="1" dirty="0">
              <a:solidFill>
                <a:schemeClr val="bg1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함초롬바탕" panose="02030604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5C401A8-DBB6-4812-9908-757FB89FFA15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81C986-EC3B-4ACD-A204-8C3F9390555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Ⅲ.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흐름도</a:t>
              </a:r>
              <a:endParaRPr lang="ko-KR" alt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81906A-67B3-436F-AB52-BE56B99E0881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  <a:endParaRPr lang="ko-KR" altLang="en-US" sz="28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C3DF23-4833-4388-942D-9D86FE622F43}"/>
              </a:ext>
            </a:extLst>
          </p:cNvPr>
          <p:cNvGrpSpPr/>
          <p:nvPr/>
        </p:nvGrpSpPr>
        <p:grpSpPr>
          <a:xfrm>
            <a:off x="304800" y="2013573"/>
            <a:ext cx="4283123" cy="7546634"/>
            <a:chOff x="762000" y="2083588"/>
            <a:chExt cx="4283123" cy="754663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DC6C3BE-7B8E-4F71-A34C-766B4A9031C6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475FD3C-2091-4D5D-B62B-815240E5AC09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50" name="그룹 1013">
                  <a:extLst>
                    <a:ext uri="{FF2B5EF4-FFF2-40B4-BE49-F238E27FC236}">
                      <a16:creationId xmlns:a16="http://schemas.microsoft.com/office/drawing/2014/main" id="{19282891-2B10-4DC6-A477-FEDD8F6ADABE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51" name="Object 43">
                    <a:extLst>
                      <a:ext uri="{FF2B5EF4-FFF2-40B4-BE49-F238E27FC236}">
                        <a16:creationId xmlns:a16="http://schemas.microsoft.com/office/drawing/2014/main" id="{FD1048FE-02D5-40DB-880E-53B17BB1E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그룹 1014">
                  <a:extLst>
                    <a:ext uri="{FF2B5EF4-FFF2-40B4-BE49-F238E27FC236}">
                      <a16:creationId xmlns:a16="http://schemas.microsoft.com/office/drawing/2014/main" id="{4BC57E8C-CD7C-4C28-B227-1F3AEDE25C27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53" name="Object 46">
                    <a:extLst>
                      <a:ext uri="{FF2B5EF4-FFF2-40B4-BE49-F238E27FC236}">
                        <a16:creationId xmlns:a16="http://schemas.microsoft.com/office/drawing/2014/main" id="{4C1894A4-B2F7-481F-B97B-48D5751C76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720FE-1D91-405C-B124-361E2F8A071C}"/>
                  </a:ext>
                </a:extLst>
              </p:cNvPr>
              <p:cNvSpPr txBox="1"/>
              <p:nvPr/>
            </p:nvSpPr>
            <p:spPr>
              <a:xfrm>
                <a:off x="1417267" y="2449660"/>
                <a:ext cx="29629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데이터 수집 및 가공</a:t>
                </a:r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996123D-B9D3-4FCF-8961-21501E89DA1B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Object 43">
              <a:extLst>
                <a:ext uri="{FF2B5EF4-FFF2-40B4-BE49-F238E27FC236}">
                  <a16:creationId xmlns:a16="http://schemas.microsoft.com/office/drawing/2014/main" id="{A19157A4-FB5D-4C34-9147-D81B5411C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sp>
        <p:nvSpPr>
          <p:cNvPr id="60" name="육각형 59">
            <a:extLst>
              <a:ext uri="{FF2B5EF4-FFF2-40B4-BE49-F238E27FC236}">
                <a16:creationId xmlns:a16="http://schemas.microsoft.com/office/drawing/2014/main" id="{0E9640E7-607D-41D8-87DB-906B006C5C49}"/>
              </a:ext>
            </a:extLst>
          </p:cNvPr>
          <p:cNvSpPr/>
          <p:nvPr/>
        </p:nvSpPr>
        <p:spPr>
          <a:xfrm>
            <a:off x="562421" y="3262471"/>
            <a:ext cx="2178050" cy="1420256"/>
          </a:xfrm>
          <a:prstGeom prst="hexagon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신혼부부 공급주택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수집</a:t>
            </a:r>
          </a:p>
        </p:txBody>
      </p:sp>
      <p:sp>
        <p:nvSpPr>
          <p:cNvPr id="63" name="육각형 62">
            <a:extLst>
              <a:ext uri="{FF2B5EF4-FFF2-40B4-BE49-F238E27FC236}">
                <a16:creationId xmlns:a16="http://schemas.microsoft.com/office/drawing/2014/main" id="{212A5E29-B414-4758-9021-081AFD09BC5A}"/>
              </a:ext>
            </a:extLst>
          </p:cNvPr>
          <p:cNvSpPr/>
          <p:nvPr/>
        </p:nvSpPr>
        <p:spPr>
          <a:xfrm>
            <a:off x="562421" y="6561757"/>
            <a:ext cx="2178050" cy="1420256"/>
          </a:xfrm>
          <a:prstGeom prst="hexagon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공공주택 입지요인 수집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7BD093-4455-4A52-ACC5-2DE944EC825A}"/>
              </a:ext>
            </a:extLst>
          </p:cNvPr>
          <p:cNvSpPr txBox="1"/>
          <p:nvPr/>
        </p:nvSpPr>
        <p:spPr>
          <a:xfrm>
            <a:off x="818295" y="4707518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V1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주소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V2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토지번호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V3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평수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V4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입주대기자수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V5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위도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V6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경도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FE578F-045E-4E68-854A-3633AC3B97C3}"/>
              </a:ext>
            </a:extLst>
          </p:cNvPr>
          <p:cNvSpPr txBox="1"/>
          <p:nvPr/>
        </p:nvSpPr>
        <p:spPr>
          <a:xfrm>
            <a:off x="818295" y="7982013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V1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경찰서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V2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소방서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V3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편의점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V4 : 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병원</a:t>
            </a:r>
            <a:endParaRPr lang="en-US" altLang="ko-KR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…</a:t>
            </a:r>
            <a:endParaRPr lang="ko-KR" altLang="en-US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0DCF52-2FA2-4AF2-82E8-724F8DAA9513}"/>
              </a:ext>
            </a:extLst>
          </p:cNvPr>
          <p:cNvGrpSpPr/>
          <p:nvPr/>
        </p:nvGrpSpPr>
        <p:grpSpPr>
          <a:xfrm>
            <a:off x="4780933" y="2013573"/>
            <a:ext cx="4283123" cy="7546634"/>
            <a:chOff x="762000" y="2083588"/>
            <a:chExt cx="4283123" cy="754663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1DDFFE0-CCD6-42E0-A5A3-23FA4F9D3264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521A546E-F4FA-491D-A682-7231F8598FE6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72" name="그룹 1013">
                  <a:extLst>
                    <a:ext uri="{FF2B5EF4-FFF2-40B4-BE49-F238E27FC236}">
                      <a16:creationId xmlns:a16="http://schemas.microsoft.com/office/drawing/2014/main" id="{8A6BA51F-61B1-4618-8B08-D166FE5E02DD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75" name="Object 43">
                    <a:extLst>
                      <a:ext uri="{FF2B5EF4-FFF2-40B4-BE49-F238E27FC236}">
                        <a16:creationId xmlns:a16="http://schemas.microsoft.com/office/drawing/2014/main" id="{F104977D-1A17-4E2A-AB55-86B0E9DE7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그룹 1014">
                  <a:extLst>
                    <a:ext uri="{FF2B5EF4-FFF2-40B4-BE49-F238E27FC236}">
                      <a16:creationId xmlns:a16="http://schemas.microsoft.com/office/drawing/2014/main" id="{345A4DF0-D5E9-48E4-8AC1-AE61FDDF0B8B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74" name="Object 46">
                    <a:extLst>
                      <a:ext uri="{FF2B5EF4-FFF2-40B4-BE49-F238E27FC236}">
                        <a16:creationId xmlns:a16="http://schemas.microsoft.com/office/drawing/2014/main" id="{D66A5E05-EB50-431A-9297-95EAD449CE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35CA3C-FDB7-422E-B416-42839864E1F1}"/>
                  </a:ext>
                </a:extLst>
              </p:cNvPr>
              <p:cNvSpPr txBox="1"/>
              <p:nvPr/>
            </p:nvSpPr>
            <p:spPr>
              <a:xfrm>
                <a:off x="2113686" y="2446673"/>
                <a:ext cx="13928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군집분석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33DECA8-3587-4B77-9112-129B9564CE32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Object 43">
              <a:extLst>
                <a:ext uri="{FF2B5EF4-FFF2-40B4-BE49-F238E27FC236}">
                  <a16:creationId xmlns:a16="http://schemas.microsoft.com/office/drawing/2014/main" id="{D28606F2-C099-47C2-93AE-1649E72B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BACACDB-FEF2-4468-BB3D-49211DC637C0}"/>
              </a:ext>
            </a:extLst>
          </p:cNvPr>
          <p:cNvGrpSpPr/>
          <p:nvPr/>
        </p:nvGrpSpPr>
        <p:grpSpPr>
          <a:xfrm>
            <a:off x="9266699" y="2013573"/>
            <a:ext cx="4283123" cy="7546634"/>
            <a:chOff x="762000" y="2083588"/>
            <a:chExt cx="4283123" cy="754663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04D87CF-9E76-49A9-896A-D239929F3323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3EE011AE-E742-4DA2-B0B0-065D8ED64169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82" name="그룹 1013">
                  <a:extLst>
                    <a:ext uri="{FF2B5EF4-FFF2-40B4-BE49-F238E27FC236}">
                      <a16:creationId xmlns:a16="http://schemas.microsoft.com/office/drawing/2014/main" id="{4AA5D81C-FECC-4CAF-9E34-9210E777CCE7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85" name="Object 43">
                    <a:extLst>
                      <a:ext uri="{FF2B5EF4-FFF2-40B4-BE49-F238E27FC236}">
                        <a16:creationId xmlns:a16="http://schemas.microsoft.com/office/drawing/2014/main" id="{2D8333C6-9E84-49E8-8B45-44BBDDF7B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3" name="그룹 1014">
                  <a:extLst>
                    <a:ext uri="{FF2B5EF4-FFF2-40B4-BE49-F238E27FC236}">
                      <a16:creationId xmlns:a16="http://schemas.microsoft.com/office/drawing/2014/main" id="{26B35042-D4AD-473E-B47C-BFE1E9E133D2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84" name="Object 46">
                    <a:extLst>
                      <a:ext uri="{FF2B5EF4-FFF2-40B4-BE49-F238E27FC236}">
                        <a16:creationId xmlns:a16="http://schemas.microsoft.com/office/drawing/2014/main" id="{D44627CF-C0F6-4EF4-9FD6-C63585542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22EE61-87D7-43BC-8AFB-8D14AF33994B}"/>
                  </a:ext>
                </a:extLst>
              </p:cNvPr>
              <p:cNvSpPr txBox="1"/>
              <p:nvPr/>
            </p:nvSpPr>
            <p:spPr>
              <a:xfrm>
                <a:off x="2152689" y="2451217"/>
                <a:ext cx="15080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모델 학습</a:t>
                </a:r>
                <a:endParaRPr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함초롬바탕" panose="02030604000101010101" pitchFamily="18" charset="-127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7617458-8A5F-44D2-8F15-09BFDF45A167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Object 43">
              <a:extLst>
                <a:ext uri="{FF2B5EF4-FFF2-40B4-BE49-F238E27FC236}">
                  <a16:creationId xmlns:a16="http://schemas.microsoft.com/office/drawing/2014/main" id="{43BF33E7-549F-4C18-840A-489646E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F448D5C-9F03-41AF-A8CA-A3E503E87A02}"/>
              </a:ext>
            </a:extLst>
          </p:cNvPr>
          <p:cNvGrpSpPr/>
          <p:nvPr/>
        </p:nvGrpSpPr>
        <p:grpSpPr>
          <a:xfrm>
            <a:off x="13742832" y="2013573"/>
            <a:ext cx="4283123" cy="7546634"/>
            <a:chOff x="762000" y="2083588"/>
            <a:chExt cx="4283123" cy="754663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3ADBF1-090F-4244-AC9D-2BA0F7BC43D4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66E148BC-63A8-4D1F-B31E-CE82DE561174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92" name="그룹 1013">
                  <a:extLst>
                    <a:ext uri="{FF2B5EF4-FFF2-40B4-BE49-F238E27FC236}">
                      <a16:creationId xmlns:a16="http://schemas.microsoft.com/office/drawing/2014/main" id="{EBBA3C1E-C5CD-4E9C-9A53-4CF86349FF5A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95" name="Object 43">
                    <a:extLst>
                      <a:ext uri="{FF2B5EF4-FFF2-40B4-BE49-F238E27FC236}">
                        <a16:creationId xmlns:a16="http://schemas.microsoft.com/office/drawing/2014/main" id="{EE56C456-256D-4313-A727-FF1E10444D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그룹 1014">
                  <a:extLst>
                    <a:ext uri="{FF2B5EF4-FFF2-40B4-BE49-F238E27FC236}">
                      <a16:creationId xmlns:a16="http://schemas.microsoft.com/office/drawing/2014/main" id="{D98AD7A6-F7FB-4490-931C-8B52E17D7BA7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94" name="Object 46">
                    <a:extLst>
                      <a:ext uri="{FF2B5EF4-FFF2-40B4-BE49-F238E27FC236}">
                        <a16:creationId xmlns:a16="http://schemas.microsoft.com/office/drawing/2014/main" id="{5371C789-1024-4430-8F2B-AD1D402853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76D924-2FC6-468D-8D49-F858A3E86022}"/>
                  </a:ext>
                </a:extLst>
              </p:cNvPr>
              <p:cNvSpPr txBox="1"/>
              <p:nvPr/>
            </p:nvSpPr>
            <p:spPr>
              <a:xfrm>
                <a:off x="1372568" y="2446673"/>
                <a:ext cx="27800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입지 선정</a:t>
                </a:r>
                <a:r>
                  <a:rPr lang="en-US" altLang="ko-KR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(</a:t>
                </a:r>
                <a:r>
                  <a:rPr lang="ko-KR" altLang="en-US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모델예측</a:t>
                </a:r>
                <a:r>
                  <a:rPr lang="en-US" altLang="ko-KR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)</a:t>
                </a:r>
                <a:endParaRPr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함초롬바탕" panose="02030604000101010101" pitchFamily="18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832BAE1-4ECA-4CAE-A601-FDEF176D9603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9" name="Object 43">
              <a:extLst>
                <a:ext uri="{FF2B5EF4-FFF2-40B4-BE49-F238E27FC236}">
                  <a16:creationId xmlns:a16="http://schemas.microsoft.com/office/drawing/2014/main" id="{9EBD02B4-9814-40F6-B0ED-500A9A34F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cxnSp>
        <p:nvCxnSpPr>
          <p:cNvPr id="993" name="연결선: 꺾임 992">
            <a:extLst>
              <a:ext uri="{FF2B5EF4-FFF2-40B4-BE49-F238E27FC236}">
                <a16:creationId xmlns:a16="http://schemas.microsoft.com/office/drawing/2014/main" id="{A6ABA03C-09BF-44FE-9811-CAC92F2B04DF}"/>
              </a:ext>
            </a:extLst>
          </p:cNvPr>
          <p:cNvCxnSpPr>
            <a:cxnSpLocks/>
            <a:stCxn id="60" idx="0"/>
          </p:cNvCxnSpPr>
          <p:nvPr/>
        </p:nvCxnSpPr>
        <p:spPr>
          <a:xfrm>
            <a:off x="2740471" y="3972599"/>
            <a:ext cx="1022715" cy="1145947"/>
          </a:xfrm>
          <a:prstGeom prst="bentConnector2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연결선: 꺾임 994">
            <a:extLst>
              <a:ext uri="{FF2B5EF4-FFF2-40B4-BE49-F238E27FC236}">
                <a16:creationId xmlns:a16="http://schemas.microsoft.com/office/drawing/2014/main" id="{D49E5B78-3CE5-403F-9EFE-C090FEB563D1}"/>
              </a:ext>
            </a:extLst>
          </p:cNvPr>
          <p:cNvCxnSpPr>
            <a:cxnSpLocks/>
            <a:stCxn id="63" idx="0"/>
            <a:endCxn id="137" idx="2"/>
          </p:cNvCxnSpPr>
          <p:nvPr/>
        </p:nvCxnSpPr>
        <p:spPr>
          <a:xfrm flipV="1">
            <a:off x="2740471" y="5935980"/>
            <a:ext cx="1022715" cy="1335905"/>
          </a:xfrm>
          <a:prstGeom prst="bentConnector2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5" name="그룹 1004">
            <a:extLst>
              <a:ext uri="{FF2B5EF4-FFF2-40B4-BE49-F238E27FC236}">
                <a16:creationId xmlns:a16="http://schemas.microsoft.com/office/drawing/2014/main" id="{157A9CFB-361F-489C-95AD-620CC31806A0}"/>
              </a:ext>
            </a:extLst>
          </p:cNvPr>
          <p:cNvGrpSpPr/>
          <p:nvPr/>
        </p:nvGrpSpPr>
        <p:grpSpPr>
          <a:xfrm>
            <a:off x="5086178" y="3488732"/>
            <a:ext cx="1845480" cy="4047448"/>
            <a:chOff x="5086178" y="3532435"/>
            <a:chExt cx="1845480" cy="4047448"/>
          </a:xfrm>
        </p:grpSpPr>
        <p:sp>
          <p:nvSpPr>
            <p:cNvPr id="1001" name="직사각형 1000">
              <a:extLst>
                <a:ext uri="{FF2B5EF4-FFF2-40B4-BE49-F238E27FC236}">
                  <a16:creationId xmlns:a16="http://schemas.microsoft.com/office/drawing/2014/main" id="{94E2E157-869F-4A92-9A6A-09AF450C29A2}"/>
                </a:ext>
              </a:extLst>
            </p:cNvPr>
            <p:cNvSpPr/>
            <p:nvPr/>
          </p:nvSpPr>
          <p:spPr>
            <a:xfrm>
              <a:off x="5086178" y="3532435"/>
              <a:ext cx="1845480" cy="40474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978D361-3CEA-4A9D-91B0-859A484D4772}"/>
                </a:ext>
              </a:extLst>
            </p:cNvPr>
            <p:cNvSpPr/>
            <p:nvPr/>
          </p:nvSpPr>
          <p:spPr>
            <a:xfrm>
              <a:off x="5206458" y="3636737"/>
              <a:ext cx="1622581" cy="838200"/>
            </a:xfrm>
            <a:prstGeom prst="rect">
              <a:avLst/>
            </a:prstGeom>
            <a:solidFill>
              <a:srgbClr val="0C5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K-Means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C894A18E-F8D3-4EE5-ADCA-2A1A460B8D51}"/>
                </a:ext>
              </a:extLst>
            </p:cNvPr>
            <p:cNvSpPr/>
            <p:nvPr/>
          </p:nvSpPr>
          <p:spPr>
            <a:xfrm>
              <a:off x="5206458" y="4631384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Gaussian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C3DC4A83-0E68-4278-8BDF-B255AA0873B1}"/>
                </a:ext>
              </a:extLst>
            </p:cNvPr>
            <p:cNvSpPr/>
            <p:nvPr/>
          </p:nvSpPr>
          <p:spPr>
            <a:xfrm>
              <a:off x="5206458" y="5620625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Hier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7B8DC35C-7C5F-4723-94BF-9E129BAB760C}"/>
                </a:ext>
              </a:extLst>
            </p:cNvPr>
            <p:cNvSpPr/>
            <p:nvPr/>
          </p:nvSpPr>
          <p:spPr>
            <a:xfrm>
              <a:off x="5206458" y="6609866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DB-Scan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cxnSp>
        <p:nvCxnSpPr>
          <p:cNvPr id="1003" name="직선 화살표 연결선 1002">
            <a:extLst>
              <a:ext uri="{FF2B5EF4-FFF2-40B4-BE49-F238E27FC236}">
                <a16:creationId xmlns:a16="http://schemas.microsoft.com/office/drawing/2014/main" id="{C932A929-6030-4571-8D60-591AA3E13D75}"/>
              </a:ext>
            </a:extLst>
          </p:cNvPr>
          <p:cNvCxnSpPr>
            <a:cxnSpLocks/>
            <a:stCxn id="137" idx="3"/>
            <a:endCxn id="1001" idx="1"/>
          </p:cNvCxnSpPr>
          <p:nvPr/>
        </p:nvCxnSpPr>
        <p:spPr>
          <a:xfrm flipV="1">
            <a:off x="4574477" y="5512456"/>
            <a:ext cx="511701" cy="4424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E68C28D-3585-444A-9508-99089C677300}"/>
              </a:ext>
            </a:extLst>
          </p:cNvPr>
          <p:cNvCxnSpPr>
            <a:cxnSpLocks/>
            <a:stCxn id="1001" idx="3"/>
            <a:endCxn id="141" idx="1"/>
          </p:cNvCxnSpPr>
          <p:nvPr/>
        </p:nvCxnSpPr>
        <p:spPr>
          <a:xfrm>
            <a:off x="6931658" y="5512456"/>
            <a:ext cx="383542" cy="2972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9" name="그룹 1008">
            <a:extLst>
              <a:ext uri="{FF2B5EF4-FFF2-40B4-BE49-F238E27FC236}">
                <a16:creationId xmlns:a16="http://schemas.microsoft.com/office/drawing/2014/main" id="{12571377-4A5F-45BF-BBBD-550E02E823B3}"/>
              </a:ext>
            </a:extLst>
          </p:cNvPr>
          <p:cNvGrpSpPr/>
          <p:nvPr/>
        </p:nvGrpSpPr>
        <p:grpSpPr>
          <a:xfrm>
            <a:off x="9508320" y="2921614"/>
            <a:ext cx="1845480" cy="5489977"/>
            <a:chOff x="9669413" y="2990725"/>
            <a:chExt cx="1845480" cy="6038975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49A6BA4-D985-4673-A082-015FC95F457E}"/>
                </a:ext>
              </a:extLst>
            </p:cNvPr>
            <p:cNvSpPr/>
            <p:nvPr/>
          </p:nvSpPr>
          <p:spPr>
            <a:xfrm>
              <a:off x="9669413" y="2990725"/>
              <a:ext cx="1845480" cy="60389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7">
              <a:extLst>
                <a:ext uri="{FF2B5EF4-FFF2-40B4-BE49-F238E27FC236}">
                  <a16:creationId xmlns:a16="http://schemas.microsoft.com/office/drawing/2014/main" id="{F24C9EAF-A363-462E-B16F-81A667E5CC84}"/>
                </a:ext>
              </a:extLst>
            </p:cNvPr>
            <p:cNvGrpSpPr/>
            <p:nvPr/>
          </p:nvGrpSpPr>
          <p:grpSpPr>
            <a:xfrm>
              <a:off x="9780863" y="3100367"/>
              <a:ext cx="1622581" cy="5791309"/>
              <a:chOff x="9399781" y="3022144"/>
              <a:chExt cx="1622581" cy="5791309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A3C52089-382F-41C6-9CDD-4B6E61D5998D}"/>
                  </a:ext>
                </a:extLst>
              </p:cNvPr>
              <p:cNvSpPr/>
              <p:nvPr/>
            </p:nvSpPr>
            <p:spPr>
              <a:xfrm>
                <a:off x="9399781" y="3022144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경찰서 지수</a:t>
                </a: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1178325C-99BE-461C-B74B-25E81C355929}"/>
                  </a:ext>
                </a:extLst>
              </p:cNvPr>
              <p:cNvSpPr/>
              <p:nvPr/>
            </p:nvSpPr>
            <p:spPr>
              <a:xfrm>
                <a:off x="9399781" y="4016791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병원지수</a:t>
                </a: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AE5C55E-5122-4783-B33D-33DABC58E3BE}"/>
                  </a:ext>
                </a:extLst>
              </p:cNvPr>
              <p:cNvSpPr/>
              <p:nvPr/>
            </p:nvSpPr>
            <p:spPr>
              <a:xfrm>
                <a:off x="9399781" y="5006032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편의점 지수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07064E05-86EC-48F0-BCB0-0A75ECBDD8D0}"/>
                  </a:ext>
                </a:extLst>
              </p:cNvPr>
              <p:cNvSpPr/>
              <p:nvPr/>
            </p:nvSpPr>
            <p:spPr>
              <a:xfrm>
                <a:off x="9399781" y="5995273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중학교 지수</a:t>
                </a: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C5DF749-952B-4593-850D-B20B20F13CD8}"/>
                  </a:ext>
                </a:extLst>
              </p:cNvPr>
              <p:cNvSpPr/>
              <p:nvPr/>
            </p:nvSpPr>
            <p:spPr>
              <a:xfrm>
                <a:off x="9399781" y="6985263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주차장 지수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0DB92D0B-280D-4F9E-A398-40FD5493234F}"/>
                  </a:ext>
                </a:extLst>
              </p:cNvPr>
              <p:cNvSpPr/>
              <p:nvPr/>
            </p:nvSpPr>
            <p:spPr>
              <a:xfrm>
                <a:off x="9399781" y="7975253"/>
                <a:ext cx="1622581" cy="838200"/>
              </a:xfrm>
              <a:prstGeom prst="rect">
                <a:avLst/>
              </a:prstGeom>
              <a:solidFill>
                <a:srgbClr val="FFC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시장 지수</a:t>
                </a:r>
              </a:p>
            </p:txBody>
          </p:sp>
        </p:grp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86FAD780-A5B7-4A30-898D-F1642DDE14DB}"/>
              </a:ext>
            </a:extLst>
          </p:cNvPr>
          <p:cNvSpPr/>
          <p:nvPr/>
        </p:nvSpPr>
        <p:spPr>
          <a:xfrm>
            <a:off x="9619769" y="8871781"/>
            <a:ext cx="1622582" cy="8382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종속 변수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355A6ED-76A7-404A-B488-A3874A9AC003}"/>
              </a:ext>
            </a:extLst>
          </p:cNvPr>
          <p:cNvSpPr/>
          <p:nvPr/>
        </p:nvSpPr>
        <p:spPr>
          <a:xfrm>
            <a:off x="2951895" y="5097780"/>
            <a:ext cx="1622582" cy="8382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전처리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F969768-4AF6-4F53-9691-971121AB78CE}"/>
              </a:ext>
            </a:extLst>
          </p:cNvPr>
          <p:cNvSpPr/>
          <p:nvPr/>
        </p:nvSpPr>
        <p:spPr>
          <a:xfrm>
            <a:off x="7315200" y="5096328"/>
            <a:ext cx="1622582" cy="8382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Target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</a:t>
            </a:r>
          </a:p>
        </p:txBody>
      </p: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46671042-CCDC-414B-94DE-FD86E16278AF}"/>
              </a:ext>
            </a:extLst>
          </p:cNvPr>
          <p:cNvCxnSpPr>
            <a:cxnSpLocks/>
            <a:stCxn id="141" idx="3"/>
            <a:endCxn id="130" idx="1"/>
          </p:cNvCxnSpPr>
          <p:nvPr/>
        </p:nvCxnSpPr>
        <p:spPr>
          <a:xfrm>
            <a:off x="8937782" y="5515428"/>
            <a:ext cx="681987" cy="3775453"/>
          </a:xfrm>
          <a:prstGeom prst="bentConnector3">
            <a:avLst>
              <a:gd name="adj1" fmla="val 50000"/>
            </a:avLst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D61D3DA-0684-4719-9FD5-B444515B6C89}"/>
              </a:ext>
            </a:extLst>
          </p:cNvPr>
          <p:cNvCxnSpPr>
            <a:cxnSpLocks/>
            <a:stCxn id="120" idx="2"/>
            <a:endCxn id="130" idx="0"/>
          </p:cNvCxnSpPr>
          <p:nvPr/>
        </p:nvCxnSpPr>
        <p:spPr>
          <a:xfrm>
            <a:off x="10431060" y="8411591"/>
            <a:ext cx="0" cy="46019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FABA5AE-3549-4325-8E08-06D0FDB62D9D}"/>
              </a:ext>
            </a:extLst>
          </p:cNvPr>
          <p:cNvGrpSpPr/>
          <p:nvPr/>
        </p:nvGrpSpPr>
        <p:grpSpPr>
          <a:xfrm>
            <a:off x="11606087" y="4081409"/>
            <a:ext cx="1845480" cy="4047448"/>
            <a:chOff x="5086178" y="3532435"/>
            <a:chExt cx="1845480" cy="404744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0230A7B-1D4B-41B7-8730-80E4F6798707}"/>
                </a:ext>
              </a:extLst>
            </p:cNvPr>
            <p:cNvSpPr/>
            <p:nvPr/>
          </p:nvSpPr>
          <p:spPr>
            <a:xfrm>
              <a:off x="5086178" y="3532435"/>
              <a:ext cx="1845480" cy="40474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DDFF2B1D-F69B-4A4C-893F-877F79E8C266}"/>
                </a:ext>
              </a:extLst>
            </p:cNvPr>
            <p:cNvSpPr/>
            <p:nvPr/>
          </p:nvSpPr>
          <p:spPr>
            <a:xfrm>
              <a:off x="5206458" y="3636737"/>
              <a:ext cx="1622581" cy="838200"/>
            </a:xfrm>
            <a:prstGeom prst="rect">
              <a:avLst/>
            </a:prstGeom>
            <a:solidFill>
              <a:srgbClr val="0C5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Random</a:t>
              </a:r>
              <a:r>
                <a: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 </a:t>
              </a:r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Forest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3C4214BB-2B06-4D30-B074-BA05445AB839}"/>
                </a:ext>
              </a:extLst>
            </p:cNvPr>
            <p:cNvSpPr/>
            <p:nvPr/>
          </p:nvSpPr>
          <p:spPr>
            <a:xfrm>
              <a:off x="5206458" y="4631384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Decision Tree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92EF5D1-9759-4498-8277-6CA79544B1AC}"/>
                </a:ext>
              </a:extLst>
            </p:cNvPr>
            <p:cNvSpPr/>
            <p:nvPr/>
          </p:nvSpPr>
          <p:spPr>
            <a:xfrm>
              <a:off x="5206458" y="5620625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XGBoost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05B6EAD0-1894-423E-8F36-8DFB2AD3E557}"/>
                </a:ext>
              </a:extLst>
            </p:cNvPr>
            <p:cNvSpPr/>
            <p:nvPr/>
          </p:nvSpPr>
          <p:spPr>
            <a:xfrm>
              <a:off x="5206458" y="6609866"/>
              <a:ext cx="1622581" cy="838200"/>
            </a:xfrm>
            <a:prstGeom prst="rect">
              <a:avLst/>
            </a:prstGeom>
            <a:solidFill>
              <a:srgbClr val="19B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Logistic Regression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143E67-4BA3-4FEE-96CD-7DA058086A3A}"/>
              </a:ext>
            </a:extLst>
          </p:cNvPr>
          <p:cNvGrpSpPr/>
          <p:nvPr/>
        </p:nvGrpSpPr>
        <p:grpSpPr>
          <a:xfrm>
            <a:off x="10647766" y="8344155"/>
            <a:ext cx="59272" cy="301944"/>
            <a:chOff x="10644803" y="8329058"/>
            <a:chExt cx="65199" cy="332138"/>
          </a:xfrm>
        </p:grpSpPr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5C0DAA03-7D82-4F0C-8B68-051E8A4B23F9}"/>
                </a:ext>
              </a:extLst>
            </p:cNvPr>
            <p:cNvGrpSpPr/>
            <p:nvPr/>
          </p:nvGrpSpPr>
          <p:grpSpPr>
            <a:xfrm>
              <a:off x="10644803" y="8329058"/>
              <a:ext cx="65199" cy="208668"/>
              <a:chOff x="9086366" y="4622800"/>
              <a:chExt cx="71719" cy="208668"/>
            </a:xfrm>
            <a:solidFill>
              <a:srgbClr val="FFC600"/>
            </a:solidFill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315107D-3C12-4310-867C-1DD4C94942D2}"/>
                  </a:ext>
                </a:extLst>
              </p:cNvPr>
              <p:cNvSpPr/>
              <p:nvPr/>
            </p:nvSpPr>
            <p:spPr>
              <a:xfrm flipH="1" flipV="1">
                <a:off x="9086367" y="4622800"/>
                <a:ext cx="71718" cy="71718"/>
              </a:xfrm>
              <a:prstGeom prst="ellipse">
                <a:avLst/>
              </a:prstGeom>
              <a:grpFill/>
              <a:ln>
                <a:solidFill>
                  <a:srgbClr val="FFC6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A215B318-2C21-41AE-A62E-71F42F8D58C8}"/>
                  </a:ext>
                </a:extLst>
              </p:cNvPr>
              <p:cNvSpPr/>
              <p:nvPr/>
            </p:nvSpPr>
            <p:spPr>
              <a:xfrm flipH="1" flipV="1">
                <a:off x="9086366" y="4759750"/>
                <a:ext cx="71719" cy="71718"/>
              </a:xfrm>
              <a:prstGeom prst="ellipse">
                <a:avLst/>
              </a:prstGeom>
              <a:grpFill/>
              <a:ln>
                <a:solidFill>
                  <a:srgbClr val="FFC6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4E49472E-7E30-42E1-A69A-5D010BC94EC9}"/>
                </a:ext>
              </a:extLst>
            </p:cNvPr>
            <p:cNvSpPr/>
            <p:nvPr/>
          </p:nvSpPr>
          <p:spPr>
            <a:xfrm flipH="1" flipV="1">
              <a:off x="10644803" y="8589478"/>
              <a:ext cx="65199" cy="71718"/>
            </a:xfrm>
            <a:prstGeom prst="ellipse">
              <a:avLst/>
            </a:prstGeom>
            <a:solidFill>
              <a:srgbClr val="FFC600"/>
            </a:solidFill>
            <a:ln>
              <a:solidFill>
                <a:srgbClr val="FFC6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41557C37-9BC3-45C2-87C6-E396E3AE5A0B}"/>
              </a:ext>
            </a:extLst>
          </p:cNvPr>
          <p:cNvSpPr txBox="1"/>
          <p:nvPr/>
        </p:nvSpPr>
        <p:spPr>
          <a:xfrm>
            <a:off x="11353800" y="9563100"/>
            <a:ext cx="466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클러스터 값을 각 건물의 입지점수를 계산하기 위한 종속 변수로 선정</a:t>
            </a:r>
          </a:p>
        </p:txBody>
      </p: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6D97EE54-6DBD-4061-9622-F2618695889F}"/>
              </a:ext>
            </a:extLst>
          </p:cNvPr>
          <p:cNvCxnSpPr>
            <a:cxnSpLocks/>
            <a:stCxn id="120" idx="3"/>
            <a:endCxn id="160" idx="0"/>
          </p:cNvCxnSpPr>
          <p:nvPr/>
        </p:nvCxnSpPr>
        <p:spPr>
          <a:xfrm flipV="1">
            <a:off x="11353800" y="4081409"/>
            <a:ext cx="1175027" cy="1585194"/>
          </a:xfrm>
          <a:prstGeom prst="bentConnector4">
            <a:avLst>
              <a:gd name="adj1" fmla="val 10735"/>
              <a:gd name="adj2" fmla="val 128070"/>
            </a:avLst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E1D21B05-E980-4D02-8712-3F30FB204901}"/>
              </a:ext>
            </a:extLst>
          </p:cNvPr>
          <p:cNvSpPr txBox="1"/>
          <p:nvPr/>
        </p:nvSpPr>
        <p:spPr>
          <a:xfrm>
            <a:off x="11546810" y="3011763"/>
            <a:ext cx="609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건물의 요인 개수와 평균 거리를 계산한 가중치 점수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490C827B-66B4-414E-A9CB-90955C81E133}"/>
              </a:ext>
            </a:extLst>
          </p:cNvPr>
          <p:cNvSpPr/>
          <p:nvPr/>
        </p:nvSpPr>
        <p:spPr>
          <a:xfrm>
            <a:off x="14472562" y="4431233"/>
            <a:ext cx="3168076" cy="48596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E0DA3D6-DF3F-4183-B98B-F770852A1606}"/>
              </a:ext>
            </a:extLst>
          </p:cNvPr>
          <p:cNvSpPr/>
          <p:nvPr/>
        </p:nvSpPr>
        <p:spPr>
          <a:xfrm>
            <a:off x="13935267" y="4187679"/>
            <a:ext cx="1622581" cy="8382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Random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Forest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69346BF-242C-44F4-AE7F-6A8DE59699B8}"/>
              </a:ext>
            </a:extLst>
          </p:cNvPr>
          <p:cNvSpPr txBox="1"/>
          <p:nvPr/>
        </p:nvSpPr>
        <p:spPr>
          <a:xfrm>
            <a:off x="13935267" y="3748548"/>
            <a:ext cx="200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최적 </a:t>
            </a:r>
            <a:r>
              <a:rPr lang="ko-KR" altLang="en-US" b="1" i="1" dirty="0">
                <a:solidFill>
                  <a:srgbClr val="0C577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모델</a:t>
            </a:r>
            <a:r>
              <a:rPr lang="ko-KR" altLang="en-US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선정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B0FA640-1398-49A3-94DD-BCA394F33CDA}"/>
              </a:ext>
            </a:extLst>
          </p:cNvPr>
          <p:cNvSpPr/>
          <p:nvPr/>
        </p:nvSpPr>
        <p:spPr>
          <a:xfrm>
            <a:off x="14663294" y="5234022"/>
            <a:ext cx="280641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건물 좌표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6E69BA7C-901D-4BF7-ABED-F431E92252EA}"/>
              </a:ext>
            </a:extLst>
          </p:cNvPr>
          <p:cNvSpPr/>
          <p:nvPr/>
        </p:nvSpPr>
        <p:spPr>
          <a:xfrm>
            <a:off x="14660470" y="6568047"/>
            <a:ext cx="280641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요인 입지 점수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C7CD3118-DCAE-4B24-B449-6920861C5C25}"/>
              </a:ext>
            </a:extLst>
          </p:cNvPr>
          <p:cNvSpPr/>
          <p:nvPr/>
        </p:nvSpPr>
        <p:spPr>
          <a:xfrm>
            <a:off x="14660470" y="7885119"/>
            <a:ext cx="2806411" cy="1239210"/>
          </a:xfrm>
          <a:prstGeom prst="roundRect">
            <a:avLst>
              <a:gd name="adj" fmla="val 424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최적 입지 선정 결과</a:t>
            </a:r>
          </a:p>
        </p:txBody>
      </p:sp>
      <p:sp>
        <p:nvSpPr>
          <p:cNvPr id="118" name="십자형 117">
            <a:extLst>
              <a:ext uri="{FF2B5EF4-FFF2-40B4-BE49-F238E27FC236}">
                <a16:creationId xmlns:a16="http://schemas.microsoft.com/office/drawing/2014/main" id="{075D05C4-1CF2-49B5-A42B-F28CF2F29D49}"/>
              </a:ext>
            </a:extLst>
          </p:cNvPr>
          <p:cNvSpPr/>
          <p:nvPr/>
        </p:nvSpPr>
        <p:spPr>
          <a:xfrm>
            <a:off x="15811055" y="6060836"/>
            <a:ext cx="491090" cy="442396"/>
          </a:xfrm>
          <a:prstGeom prst="plus">
            <a:avLst>
              <a:gd name="adj" fmla="val 34587"/>
            </a:avLst>
          </a:prstGeom>
          <a:solidFill>
            <a:srgbClr val="FFC600"/>
          </a:solidFill>
          <a:ln>
            <a:solidFill>
              <a:srgbClr val="FFC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화살표: 아래쪽 126">
            <a:extLst>
              <a:ext uri="{FF2B5EF4-FFF2-40B4-BE49-F238E27FC236}">
                <a16:creationId xmlns:a16="http://schemas.microsoft.com/office/drawing/2014/main" id="{62704EF9-A6B6-4930-8C85-0473DF341343}"/>
              </a:ext>
            </a:extLst>
          </p:cNvPr>
          <p:cNvSpPr/>
          <p:nvPr/>
        </p:nvSpPr>
        <p:spPr>
          <a:xfrm>
            <a:off x="15818130" y="7386124"/>
            <a:ext cx="491089" cy="437878"/>
          </a:xfrm>
          <a:prstGeom prst="downArrow">
            <a:avLst/>
          </a:prstGeom>
          <a:solidFill>
            <a:srgbClr val="FFC600"/>
          </a:solidFill>
          <a:ln>
            <a:solidFill>
              <a:srgbClr val="FFC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0598067F-0EDD-4A74-926F-2D956AE09708}"/>
              </a:ext>
            </a:extLst>
          </p:cNvPr>
          <p:cNvCxnSpPr>
            <a:cxnSpLocks/>
            <a:stCxn id="161" idx="3"/>
            <a:endCxn id="176" idx="1"/>
          </p:cNvCxnSpPr>
          <p:nvPr/>
        </p:nvCxnSpPr>
        <p:spPr>
          <a:xfrm>
            <a:off x="13348948" y="4604811"/>
            <a:ext cx="586319" cy="1968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림 99" descr="텍스트이(가) 표시된 사진&#10;&#10;자동 생성된 설명">
            <a:extLst>
              <a:ext uri="{FF2B5EF4-FFF2-40B4-BE49-F238E27FC236}">
                <a16:creationId xmlns:a16="http://schemas.microsoft.com/office/drawing/2014/main" id="{9AF3C2AA-43BB-46CB-A0DA-D397108441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0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762000" y="1577805"/>
            <a:ext cx="16241270" cy="19048"/>
            <a:chOff x="647571" y="-2991573"/>
            <a:chExt cx="16241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571" y="-2991573"/>
              <a:ext cx="16241270" cy="19048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E8198D1-99FA-4846-8BEC-8072AEF3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411" y="379596"/>
            <a:ext cx="2101823" cy="9629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5C401A8-DBB6-4812-9908-757FB89FFA15}"/>
              </a:ext>
            </a:extLst>
          </p:cNvPr>
          <p:cNvGrpSpPr/>
          <p:nvPr/>
        </p:nvGrpSpPr>
        <p:grpSpPr>
          <a:xfrm>
            <a:off x="516255" y="568690"/>
            <a:ext cx="5078095" cy="584775"/>
            <a:chOff x="516255" y="568690"/>
            <a:chExt cx="5078095" cy="5847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81C986-EC3B-4ACD-A204-8C3F9390555F}"/>
                </a:ext>
              </a:extLst>
            </p:cNvPr>
            <p:cNvSpPr txBox="1"/>
            <p:nvPr/>
          </p:nvSpPr>
          <p:spPr>
            <a:xfrm>
              <a:off x="1784350" y="568690"/>
              <a:ext cx="381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Ⅲ.</a:t>
              </a:r>
              <a:r>
                <a:rPr lang="en-US" altLang="ko-KR" sz="32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</a:t>
              </a:r>
              <a:r>
                <a:rPr lang="ko-KR" altLang="en-US" sz="2400" b="1" dirty="0">
                  <a:solidFill>
                    <a:srgbClr val="B5CCD5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프로젝트 흐름도</a:t>
              </a:r>
              <a:endParaRPr lang="ko-KR" altLang="en-US" sz="2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81906A-67B3-436F-AB52-BE56B99E0881}"/>
                </a:ext>
              </a:extLst>
            </p:cNvPr>
            <p:cNvSpPr txBox="1"/>
            <p:nvPr/>
          </p:nvSpPr>
          <p:spPr>
            <a:xfrm>
              <a:off x="516255" y="614625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01 </a:t>
              </a:r>
              <a:r>
                <a:rPr lang="ko-KR" altLang="en-US" sz="2800" b="1" dirty="0">
                  <a:solidFill>
                    <a:srgbClr val="0C5773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서론</a:t>
              </a:r>
              <a:endParaRPr lang="ko-KR" altLang="en-US" sz="28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7C3DF23-4833-4388-942D-9D86FE622F43}"/>
              </a:ext>
            </a:extLst>
          </p:cNvPr>
          <p:cNvGrpSpPr/>
          <p:nvPr/>
        </p:nvGrpSpPr>
        <p:grpSpPr>
          <a:xfrm>
            <a:off x="609600" y="2049974"/>
            <a:ext cx="4283123" cy="7546634"/>
            <a:chOff x="762000" y="2083588"/>
            <a:chExt cx="4283123" cy="754663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DC6C3BE-7B8E-4F71-A34C-766B4A9031C6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0475FD3C-2091-4D5D-B62B-815240E5AC09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50" name="그룹 1013">
                  <a:extLst>
                    <a:ext uri="{FF2B5EF4-FFF2-40B4-BE49-F238E27FC236}">
                      <a16:creationId xmlns:a16="http://schemas.microsoft.com/office/drawing/2014/main" id="{19282891-2B10-4DC6-A477-FEDD8F6ADABE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51" name="Object 43">
                    <a:extLst>
                      <a:ext uri="{FF2B5EF4-FFF2-40B4-BE49-F238E27FC236}">
                        <a16:creationId xmlns:a16="http://schemas.microsoft.com/office/drawing/2014/main" id="{FD1048FE-02D5-40DB-880E-53B17BB1E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그룹 1014">
                  <a:extLst>
                    <a:ext uri="{FF2B5EF4-FFF2-40B4-BE49-F238E27FC236}">
                      <a16:creationId xmlns:a16="http://schemas.microsoft.com/office/drawing/2014/main" id="{4BC57E8C-CD7C-4C28-B227-1F3AEDE25C27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53" name="Object 46">
                    <a:extLst>
                      <a:ext uri="{FF2B5EF4-FFF2-40B4-BE49-F238E27FC236}">
                        <a16:creationId xmlns:a16="http://schemas.microsoft.com/office/drawing/2014/main" id="{4C1894A4-B2F7-481F-B97B-48D5751C76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7720FE-1D91-405C-B124-361E2F8A071C}"/>
                  </a:ext>
                </a:extLst>
              </p:cNvPr>
              <p:cNvSpPr txBox="1"/>
              <p:nvPr/>
            </p:nvSpPr>
            <p:spPr>
              <a:xfrm>
                <a:off x="1862739" y="2446673"/>
                <a:ext cx="2087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개발 환경 세팅</a:t>
                </a:r>
                <a:endParaRPr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함초롬바탕" panose="02030604000101010101" pitchFamily="18" charset="-127"/>
                </a:endParaRPr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996123D-B9D3-4FCF-8961-21501E89DA1B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Object 43">
              <a:extLst>
                <a:ext uri="{FF2B5EF4-FFF2-40B4-BE49-F238E27FC236}">
                  <a16:creationId xmlns:a16="http://schemas.microsoft.com/office/drawing/2014/main" id="{A19157A4-FB5D-4C34-9147-D81B5411C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30DCF52-2FA2-4AF2-82E8-724F8DAA9513}"/>
              </a:ext>
            </a:extLst>
          </p:cNvPr>
          <p:cNvGrpSpPr/>
          <p:nvPr/>
        </p:nvGrpSpPr>
        <p:grpSpPr>
          <a:xfrm>
            <a:off x="5085733" y="2049974"/>
            <a:ext cx="4283123" cy="7546634"/>
            <a:chOff x="762000" y="2083588"/>
            <a:chExt cx="4283123" cy="754663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1DDFFE0-CCD6-42E0-A5A3-23FA4F9D3264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521A546E-F4FA-491D-A682-7231F8598FE6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72" name="그룹 1013">
                  <a:extLst>
                    <a:ext uri="{FF2B5EF4-FFF2-40B4-BE49-F238E27FC236}">
                      <a16:creationId xmlns:a16="http://schemas.microsoft.com/office/drawing/2014/main" id="{8A6BA51F-61B1-4618-8B08-D166FE5E02DD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75" name="Object 43">
                    <a:extLst>
                      <a:ext uri="{FF2B5EF4-FFF2-40B4-BE49-F238E27FC236}">
                        <a16:creationId xmlns:a16="http://schemas.microsoft.com/office/drawing/2014/main" id="{F104977D-1A17-4E2A-AB55-86B0E9DE7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그룹 1014">
                  <a:extLst>
                    <a:ext uri="{FF2B5EF4-FFF2-40B4-BE49-F238E27FC236}">
                      <a16:creationId xmlns:a16="http://schemas.microsoft.com/office/drawing/2014/main" id="{345A4DF0-D5E9-48E4-8AC1-AE61FDDF0B8B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74" name="Object 46">
                    <a:extLst>
                      <a:ext uri="{FF2B5EF4-FFF2-40B4-BE49-F238E27FC236}">
                        <a16:creationId xmlns:a16="http://schemas.microsoft.com/office/drawing/2014/main" id="{D66A5E05-EB50-431A-9297-95EAD449CE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35CA3C-FDB7-422E-B416-42839864E1F1}"/>
                  </a:ext>
                </a:extLst>
              </p:cNvPr>
              <p:cNvSpPr txBox="1"/>
              <p:nvPr/>
            </p:nvSpPr>
            <p:spPr>
              <a:xfrm>
                <a:off x="1708190" y="2446673"/>
                <a:ext cx="2401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DB </a:t>
                </a:r>
                <a:r>
                  <a:rPr lang="ko-KR" altLang="en-US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변환 및 적재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33DECA8-3587-4B77-9112-129B9564CE32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Object 43">
              <a:extLst>
                <a:ext uri="{FF2B5EF4-FFF2-40B4-BE49-F238E27FC236}">
                  <a16:creationId xmlns:a16="http://schemas.microsoft.com/office/drawing/2014/main" id="{D28606F2-C099-47C2-93AE-1649E72BF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BACACDB-FEF2-4468-BB3D-49211DC637C0}"/>
              </a:ext>
            </a:extLst>
          </p:cNvPr>
          <p:cNvGrpSpPr/>
          <p:nvPr/>
        </p:nvGrpSpPr>
        <p:grpSpPr>
          <a:xfrm>
            <a:off x="9618497" y="2049974"/>
            <a:ext cx="7587814" cy="7546634"/>
            <a:chOff x="762000" y="2083588"/>
            <a:chExt cx="4283123" cy="7546634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04D87CF-9E76-49A9-896A-D239929F3323}"/>
                </a:ext>
              </a:extLst>
            </p:cNvPr>
            <p:cNvGrpSpPr/>
            <p:nvPr/>
          </p:nvGrpSpPr>
          <p:grpSpPr>
            <a:xfrm>
              <a:off x="762000" y="2083588"/>
              <a:ext cx="4276834" cy="746285"/>
              <a:chOff x="762000" y="2247900"/>
              <a:chExt cx="4276834" cy="746285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3EE011AE-E742-4DA2-B0B0-065D8ED64169}"/>
                  </a:ext>
                </a:extLst>
              </p:cNvPr>
              <p:cNvGrpSpPr/>
              <p:nvPr/>
            </p:nvGrpSpPr>
            <p:grpSpPr>
              <a:xfrm>
                <a:off x="762000" y="2247900"/>
                <a:ext cx="4276834" cy="746285"/>
                <a:chOff x="731520" y="4021856"/>
                <a:chExt cx="16241270" cy="746285"/>
              </a:xfrm>
            </p:grpSpPr>
            <p:grpSp>
              <p:nvGrpSpPr>
                <p:cNvPr id="82" name="그룹 1013">
                  <a:extLst>
                    <a:ext uri="{FF2B5EF4-FFF2-40B4-BE49-F238E27FC236}">
                      <a16:creationId xmlns:a16="http://schemas.microsoft.com/office/drawing/2014/main" id="{4AA5D81C-FECC-4CAF-9E34-9210E777CCE7}"/>
                    </a:ext>
                  </a:extLst>
                </p:cNvPr>
                <p:cNvGrpSpPr/>
                <p:nvPr/>
              </p:nvGrpSpPr>
              <p:grpSpPr>
                <a:xfrm>
                  <a:off x="731520" y="4021856"/>
                  <a:ext cx="16241270" cy="95238"/>
                  <a:chOff x="1028571" y="6730159"/>
                  <a:chExt cx="16241270" cy="95238"/>
                </a:xfrm>
              </p:grpSpPr>
              <p:pic>
                <p:nvPicPr>
                  <p:cNvPr id="85" name="Object 43">
                    <a:extLst>
                      <a:ext uri="{FF2B5EF4-FFF2-40B4-BE49-F238E27FC236}">
                        <a16:creationId xmlns:a16="http://schemas.microsoft.com/office/drawing/2014/main" id="{2D8333C6-9E84-49E8-8B45-44BBDDF7B8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028571" y="6730159"/>
                    <a:ext cx="16241270" cy="952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3" name="그룹 1014">
                  <a:extLst>
                    <a:ext uri="{FF2B5EF4-FFF2-40B4-BE49-F238E27FC236}">
                      <a16:creationId xmlns:a16="http://schemas.microsoft.com/office/drawing/2014/main" id="{26B35042-D4AD-473E-B47C-BFE1E9E133D2}"/>
                    </a:ext>
                  </a:extLst>
                </p:cNvPr>
                <p:cNvGrpSpPr/>
                <p:nvPr/>
              </p:nvGrpSpPr>
              <p:grpSpPr>
                <a:xfrm>
                  <a:off x="731520" y="4142491"/>
                  <a:ext cx="16228571" cy="625650"/>
                  <a:chOff x="1028571" y="6850794"/>
                  <a:chExt cx="16228571" cy="625650"/>
                </a:xfrm>
              </p:grpSpPr>
              <p:pic>
                <p:nvPicPr>
                  <p:cNvPr id="84" name="Object 46">
                    <a:extLst>
                      <a:ext uri="{FF2B5EF4-FFF2-40B4-BE49-F238E27FC236}">
                        <a16:creationId xmlns:a16="http://schemas.microsoft.com/office/drawing/2014/main" id="{D44627CF-C0F6-4EF4-9FD6-C63585542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1028571" y="6850794"/>
                    <a:ext cx="16228571" cy="6256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622EE61-87D7-43BC-8AFB-8D14AF33994B}"/>
                  </a:ext>
                </a:extLst>
              </p:cNvPr>
              <p:cNvSpPr txBox="1"/>
              <p:nvPr/>
            </p:nvSpPr>
            <p:spPr>
              <a:xfrm>
                <a:off x="2291800" y="2448406"/>
                <a:ext cx="1229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한컴산뜻돋움" panose="02000000000000000000" pitchFamily="2" charset="-127"/>
                    <a:ea typeface="한컴산뜻돋움" panose="02000000000000000000" pitchFamily="2" charset="-127"/>
                    <a:cs typeface="함초롬바탕" panose="02030604000101010101" pitchFamily="18" charset="-127"/>
                  </a:rPr>
                  <a:t>Django </a:t>
                </a:r>
                <a:endParaRPr lang="ko-KR" altLang="en-US" sz="2400" b="1" dirty="0">
                  <a:latin typeface="한컴산뜻돋움" panose="02000000000000000000" pitchFamily="2" charset="-127"/>
                  <a:ea typeface="한컴산뜻돋움" panose="02000000000000000000" pitchFamily="2" charset="-127"/>
                  <a:cs typeface="함초롬바탕" panose="02030604000101010101" pitchFamily="18" charset="-127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7617458-8A5F-44D2-8F15-09BFDF45A167}"/>
                </a:ext>
              </a:extLst>
            </p:cNvPr>
            <p:cNvSpPr/>
            <p:nvPr/>
          </p:nvSpPr>
          <p:spPr>
            <a:xfrm>
              <a:off x="762000" y="2812556"/>
              <a:ext cx="4283123" cy="6817666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Object 43">
              <a:extLst>
                <a:ext uri="{FF2B5EF4-FFF2-40B4-BE49-F238E27FC236}">
                  <a16:creationId xmlns:a16="http://schemas.microsoft.com/office/drawing/2014/main" id="{43BF33E7-549F-4C18-840A-489646E8D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289" y="2813712"/>
              <a:ext cx="4276834" cy="95238"/>
            </a:xfrm>
            <a:prstGeom prst="rect">
              <a:avLst/>
            </a:prstGeom>
          </p:spPr>
        </p:pic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510119D-CA53-49E2-AAC9-92491424C641}"/>
              </a:ext>
            </a:extLst>
          </p:cNvPr>
          <p:cNvSpPr/>
          <p:nvPr/>
        </p:nvSpPr>
        <p:spPr>
          <a:xfrm>
            <a:off x="1001236" y="3404592"/>
            <a:ext cx="3494564" cy="5737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A879788-BB9E-4225-9CB3-7CBDC0AB3545}"/>
              </a:ext>
            </a:extLst>
          </p:cNvPr>
          <p:cNvSpPr/>
          <p:nvPr/>
        </p:nvSpPr>
        <p:spPr>
          <a:xfrm>
            <a:off x="714574" y="3035941"/>
            <a:ext cx="1622581" cy="8382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Linux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574F338-4B43-48D4-BCEB-049A6B2919D5}"/>
              </a:ext>
            </a:extLst>
          </p:cNvPr>
          <p:cNvSpPr/>
          <p:nvPr/>
        </p:nvSpPr>
        <p:spPr>
          <a:xfrm>
            <a:off x="1525864" y="4429986"/>
            <a:ext cx="2588936" cy="421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D1407C5-62A9-477F-A13D-9C0097D3C861}"/>
              </a:ext>
            </a:extLst>
          </p:cNvPr>
          <p:cNvSpPr/>
          <p:nvPr/>
        </p:nvSpPr>
        <p:spPr>
          <a:xfrm>
            <a:off x="1277859" y="4011914"/>
            <a:ext cx="1622581" cy="838200"/>
          </a:xfrm>
          <a:prstGeom prst="rect">
            <a:avLst/>
          </a:prstGeom>
          <a:solidFill>
            <a:srgbClr val="19B0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Docker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7ABCD0F-7795-470A-AEBB-A2797320F261}"/>
              </a:ext>
            </a:extLst>
          </p:cNvPr>
          <p:cNvSpPr/>
          <p:nvPr/>
        </p:nvSpPr>
        <p:spPr>
          <a:xfrm>
            <a:off x="2009041" y="4928169"/>
            <a:ext cx="162258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DAE7729C-BC26-4946-B211-BA26F48C2A02}"/>
              </a:ext>
            </a:extLst>
          </p:cNvPr>
          <p:cNvSpPr/>
          <p:nvPr/>
        </p:nvSpPr>
        <p:spPr>
          <a:xfrm>
            <a:off x="2009041" y="5828793"/>
            <a:ext cx="162258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Django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2FB7A6A-C567-4CF6-89AC-409611F1C15E}"/>
              </a:ext>
            </a:extLst>
          </p:cNvPr>
          <p:cNvSpPr/>
          <p:nvPr/>
        </p:nvSpPr>
        <p:spPr>
          <a:xfrm>
            <a:off x="2009041" y="6729417"/>
            <a:ext cx="162258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Jupyter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2AB7E8-5B4B-4837-902E-E2E6FDFB274E}"/>
              </a:ext>
            </a:extLst>
          </p:cNvPr>
          <p:cNvSpPr/>
          <p:nvPr/>
        </p:nvSpPr>
        <p:spPr>
          <a:xfrm>
            <a:off x="2009041" y="7630041"/>
            <a:ext cx="162258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Scikit-Learn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34E4E3FD-16E5-44AC-AA4E-6A4CE9D4EDD4}"/>
              </a:ext>
            </a:extLst>
          </p:cNvPr>
          <p:cNvCxnSpPr>
            <a:cxnSpLocks/>
            <a:stCxn id="134" idx="3"/>
            <a:endCxn id="152" idx="1"/>
          </p:cNvCxnSpPr>
          <p:nvPr/>
        </p:nvCxnSpPr>
        <p:spPr>
          <a:xfrm>
            <a:off x="3631622" y="6209793"/>
            <a:ext cx="6238344" cy="56293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DA74628C-922D-4613-8A8E-BEC73BA6EFAB}"/>
              </a:ext>
            </a:extLst>
          </p:cNvPr>
          <p:cNvSpPr txBox="1"/>
          <p:nvPr/>
        </p:nvSpPr>
        <p:spPr>
          <a:xfrm>
            <a:off x="2844143" y="4021024"/>
            <a:ext cx="198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Containers</a:t>
            </a:r>
            <a:endParaRPr lang="ko-KR" altLang="en-US" i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73F64920-3FC0-4999-86DB-F7CA5E0C587F}"/>
              </a:ext>
            </a:extLst>
          </p:cNvPr>
          <p:cNvSpPr/>
          <p:nvPr/>
        </p:nvSpPr>
        <p:spPr>
          <a:xfrm>
            <a:off x="5678918" y="3404592"/>
            <a:ext cx="3494564" cy="5736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F1D3D43F-88F0-41CE-8B4E-4B32C9E6CA4F}"/>
              </a:ext>
            </a:extLst>
          </p:cNvPr>
          <p:cNvSpPr/>
          <p:nvPr/>
        </p:nvSpPr>
        <p:spPr>
          <a:xfrm>
            <a:off x="5284359" y="3023592"/>
            <a:ext cx="1622581" cy="762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7DAD8F01-ECDA-4A6F-BB07-10AA14CB748B}"/>
              </a:ext>
            </a:extLst>
          </p:cNvPr>
          <p:cNvCxnSpPr>
            <a:cxnSpLocks/>
            <a:stCxn id="133" idx="3"/>
            <a:endCxn id="139" idx="1"/>
          </p:cNvCxnSpPr>
          <p:nvPr/>
        </p:nvCxnSpPr>
        <p:spPr>
          <a:xfrm flipV="1">
            <a:off x="3631622" y="3404592"/>
            <a:ext cx="1652737" cy="1904577"/>
          </a:xfrm>
          <a:prstGeom prst="bentConnector3">
            <a:avLst>
              <a:gd name="adj1" fmla="val 64696"/>
            </a:avLst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CE4A71E-1712-4214-8EEA-4DE53EADC9F0}"/>
              </a:ext>
            </a:extLst>
          </p:cNvPr>
          <p:cNvSpPr/>
          <p:nvPr/>
        </p:nvSpPr>
        <p:spPr>
          <a:xfrm>
            <a:off x="5900528" y="3946197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 요인 데이터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A840E641-A81D-471F-888E-63CA53C1553A}"/>
              </a:ext>
            </a:extLst>
          </p:cNvPr>
          <p:cNvSpPr/>
          <p:nvPr/>
        </p:nvSpPr>
        <p:spPr>
          <a:xfrm>
            <a:off x="5900528" y="4853920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서울 공공주택 데이터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F91FDAE-DC09-492F-8F6C-2F761C6FE5C7}"/>
              </a:ext>
            </a:extLst>
          </p:cNvPr>
          <p:cNvSpPr/>
          <p:nvPr/>
        </p:nvSpPr>
        <p:spPr>
          <a:xfrm>
            <a:off x="5899150" y="5775895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학습 데이터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D71065F8-1432-4F96-9015-47E41558676C}"/>
              </a:ext>
            </a:extLst>
          </p:cNvPr>
          <p:cNvSpPr/>
          <p:nvPr/>
        </p:nvSpPr>
        <p:spPr>
          <a:xfrm>
            <a:off x="5899150" y="6697870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예측 데이터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A1A1A4D2-67EC-4D37-8887-EA73C5C6441B}"/>
              </a:ext>
            </a:extLst>
          </p:cNvPr>
          <p:cNvSpPr/>
          <p:nvPr/>
        </p:nvSpPr>
        <p:spPr>
          <a:xfrm>
            <a:off x="5899150" y="7619845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게시판 데이터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4923FBB-7F40-49AC-9DC2-197CC822234F}"/>
              </a:ext>
            </a:extLst>
          </p:cNvPr>
          <p:cNvSpPr txBox="1"/>
          <p:nvPr/>
        </p:nvSpPr>
        <p:spPr>
          <a:xfrm>
            <a:off x="5678918" y="857894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b="1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csv </a:t>
            </a:r>
            <a:r>
              <a:rPr lang="ko-KR" altLang="en-US" b="1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파일들을 모두 </a:t>
            </a:r>
            <a:r>
              <a:rPr lang="en-US" altLang="ko-KR" b="1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 </a:t>
            </a:r>
            <a:r>
              <a:rPr lang="ko-KR" altLang="en-US" b="1" i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테이블의 적재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A87E03-44E5-4A90-8D42-9C24F821C941}"/>
              </a:ext>
            </a:extLst>
          </p:cNvPr>
          <p:cNvGrpSpPr/>
          <p:nvPr/>
        </p:nvGrpSpPr>
        <p:grpSpPr>
          <a:xfrm>
            <a:off x="9788523" y="3023592"/>
            <a:ext cx="3576007" cy="6117680"/>
            <a:chOff x="9788523" y="3023592"/>
            <a:chExt cx="3576007" cy="6117680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16B82893-645C-4C68-A08F-CF5B822FD825}"/>
                </a:ext>
              </a:extLst>
            </p:cNvPr>
            <p:cNvSpPr/>
            <p:nvPr/>
          </p:nvSpPr>
          <p:spPr>
            <a:xfrm>
              <a:off x="9869966" y="3390899"/>
              <a:ext cx="3494564" cy="57503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DB0A492-CE58-40B0-AD61-20D2607C2C50}"/>
                </a:ext>
              </a:extLst>
            </p:cNvPr>
            <p:cNvSpPr/>
            <p:nvPr/>
          </p:nvSpPr>
          <p:spPr>
            <a:xfrm>
              <a:off x="9788523" y="3023592"/>
              <a:ext cx="1622581" cy="762000"/>
            </a:xfrm>
            <a:prstGeom prst="rect">
              <a:avLst/>
            </a:prstGeom>
            <a:solidFill>
              <a:srgbClr val="FF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Back-End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5311741A-D08C-4AF1-96EC-BFF38DC53C90}"/>
              </a:ext>
            </a:extLst>
          </p:cNvPr>
          <p:cNvSpPr/>
          <p:nvPr/>
        </p:nvSpPr>
        <p:spPr>
          <a:xfrm>
            <a:off x="13973176" y="3276601"/>
            <a:ext cx="2806411" cy="628437"/>
          </a:xfrm>
          <a:prstGeom prst="roundRect">
            <a:avLst>
              <a:gd name="adj" fmla="val 424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사용자 요청</a:t>
            </a:r>
            <a:endParaRPr lang="ko-KR" altLang="en-US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86ABEB-4A08-4B7F-8CC9-B2CEFE41CFC4}"/>
              </a:ext>
            </a:extLst>
          </p:cNvPr>
          <p:cNvGrpSpPr/>
          <p:nvPr/>
        </p:nvGrpSpPr>
        <p:grpSpPr>
          <a:xfrm>
            <a:off x="13522173" y="4445014"/>
            <a:ext cx="3608401" cy="4696258"/>
            <a:chOff x="13484073" y="4458707"/>
            <a:chExt cx="3608401" cy="4696258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5E319C6-9548-42D1-8EFA-788EC7148910}"/>
                </a:ext>
              </a:extLst>
            </p:cNvPr>
            <p:cNvSpPr/>
            <p:nvPr/>
          </p:nvSpPr>
          <p:spPr>
            <a:xfrm>
              <a:off x="13597910" y="4850114"/>
              <a:ext cx="3494564" cy="43048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24AF324E-3834-4FEF-921F-3447344D577F}"/>
                </a:ext>
              </a:extLst>
            </p:cNvPr>
            <p:cNvSpPr/>
            <p:nvPr/>
          </p:nvSpPr>
          <p:spPr>
            <a:xfrm>
              <a:off x="13484073" y="4458707"/>
              <a:ext cx="1622581" cy="762000"/>
            </a:xfrm>
            <a:prstGeom prst="rect">
              <a:avLst/>
            </a:prstGeom>
            <a:solidFill>
              <a:srgbClr val="FFC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Front-End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04AA3C20-5469-4F04-9119-530E6C516245}"/>
              </a:ext>
            </a:extLst>
          </p:cNvPr>
          <p:cNvCxnSpPr>
            <a:cxnSpLocks/>
          </p:cNvCxnSpPr>
          <p:nvPr/>
        </p:nvCxnSpPr>
        <p:spPr>
          <a:xfrm flipH="1">
            <a:off x="13143556" y="6266085"/>
            <a:ext cx="738660" cy="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A0C9A2F7-3B0F-41DD-B2B7-9BB1DC5C9F17}"/>
              </a:ext>
            </a:extLst>
          </p:cNvPr>
          <p:cNvCxnSpPr>
            <a:cxnSpLocks/>
          </p:cNvCxnSpPr>
          <p:nvPr/>
        </p:nvCxnSpPr>
        <p:spPr>
          <a:xfrm>
            <a:off x="13152843" y="6438900"/>
            <a:ext cx="738660" cy="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646074B8-E4FF-40B7-B26A-75E71F9F8D92}"/>
              </a:ext>
            </a:extLst>
          </p:cNvPr>
          <p:cNvSpPr/>
          <p:nvPr/>
        </p:nvSpPr>
        <p:spPr>
          <a:xfrm>
            <a:off x="13837756" y="5431612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공공주택 검색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F8E5C81-6620-4E6A-888E-7F9733EC8F97}"/>
              </a:ext>
            </a:extLst>
          </p:cNvPr>
          <p:cNvSpPr/>
          <p:nvPr/>
        </p:nvSpPr>
        <p:spPr>
          <a:xfrm>
            <a:off x="10038503" y="5436065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해당 공공주택 추출</a:t>
            </a: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D30567A-3C5F-4A77-95F2-DFA6B065284A}"/>
              </a:ext>
            </a:extLst>
          </p:cNvPr>
          <p:cNvCxnSpPr>
            <a:cxnSpLocks/>
            <a:stCxn id="155" idx="2"/>
            <a:endCxn id="165" idx="0"/>
          </p:cNvCxnSpPr>
          <p:nvPr/>
        </p:nvCxnSpPr>
        <p:spPr>
          <a:xfrm>
            <a:off x="15376382" y="3905038"/>
            <a:ext cx="6910" cy="931383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3255DEB9-A4DC-4E76-9382-BE4A2E34E30D}"/>
              </a:ext>
            </a:extLst>
          </p:cNvPr>
          <p:cNvSpPr/>
          <p:nvPr/>
        </p:nvSpPr>
        <p:spPr>
          <a:xfrm>
            <a:off x="13837756" y="6312950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 요인 검색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인공지능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F11AE6F-3976-4334-A764-CD486C6A7AB4}"/>
              </a:ext>
            </a:extLst>
          </p:cNvPr>
          <p:cNvSpPr/>
          <p:nvPr/>
        </p:nvSpPr>
        <p:spPr>
          <a:xfrm>
            <a:off x="13838584" y="7194288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뉴스 검색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20F318F-6CAF-438D-8B17-97683B91384E}"/>
              </a:ext>
            </a:extLst>
          </p:cNvPr>
          <p:cNvSpPr/>
          <p:nvPr/>
        </p:nvSpPr>
        <p:spPr>
          <a:xfrm>
            <a:off x="13837756" y="8075626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게시글 이용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7DAEE36-4E23-4E70-9E06-54D8DB1D5AB2}"/>
              </a:ext>
            </a:extLst>
          </p:cNvPr>
          <p:cNvSpPr/>
          <p:nvPr/>
        </p:nvSpPr>
        <p:spPr>
          <a:xfrm>
            <a:off x="10039834" y="6348417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입지요인에 따른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ML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9887032-CA64-49D9-BCF7-4220B966DE10}"/>
              </a:ext>
            </a:extLst>
          </p:cNvPr>
          <p:cNvSpPr/>
          <p:nvPr/>
        </p:nvSpPr>
        <p:spPr>
          <a:xfrm>
            <a:off x="10038503" y="7260769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뉴스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데이터 전달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7D17C400-4039-4409-A962-F20F8D6E3E05}"/>
              </a:ext>
            </a:extLst>
          </p:cNvPr>
          <p:cNvSpPr/>
          <p:nvPr/>
        </p:nvSpPr>
        <p:spPr>
          <a:xfrm>
            <a:off x="10038503" y="8165799"/>
            <a:ext cx="3091072" cy="762000"/>
          </a:xfrm>
          <a:prstGeom prst="rect">
            <a:avLst/>
          </a:prstGeom>
          <a:solidFill>
            <a:srgbClr val="0C5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게시글 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게시글 추출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E4F2E3D4-47C2-4F9C-A0C0-AF0142F37522}"/>
              </a:ext>
            </a:extLst>
          </p:cNvPr>
          <p:cNvSpPr/>
          <p:nvPr/>
        </p:nvSpPr>
        <p:spPr>
          <a:xfrm>
            <a:off x="10098518" y="3944720"/>
            <a:ext cx="1363717" cy="521940"/>
          </a:xfrm>
          <a:prstGeom prst="parallelogram">
            <a:avLst/>
          </a:prstGeom>
          <a:solidFill>
            <a:schemeClr val="bg2"/>
          </a:solidFill>
          <a:ln>
            <a:solidFill>
              <a:srgbClr val="0C5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C5773"/>
                </a:solidFill>
              </a:rPr>
              <a:t>Model</a:t>
            </a:r>
            <a:endParaRPr lang="ko-KR" altLang="en-US" dirty="0">
              <a:solidFill>
                <a:srgbClr val="0C5773"/>
              </a:solidFill>
            </a:endParaRPr>
          </a:p>
        </p:txBody>
      </p: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A2A0D932-5C8B-407B-A801-FED4FDEEBCBE}"/>
              </a:ext>
            </a:extLst>
          </p:cNvPr>
          <p:cNvCxnSpPr>
            <a:cxnSpLocks/>
            <a:stCxn id="139" idx="3"/>
            <a:endCxn id="24" idx="5"/>
          </p:cNvCxnSpPr>
          <p:nvPr/>
        </p:nvCxnSpPr>
        <p:spPr>
          <a:xfrm>
            <a:off x="6906940" y="3404592"/>
            <a:ext cx="3256821" cy="801098"/>
          </a:xfrm>
          <a:prstGeom prst="bentConnector3">
            <a:avLst>
              <a:gd name="adj1" fmla="val 78787"/>
            </a:avLst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평행 사변형 189">
            <a:extLst>
              <a:ext uri="{FF2B5EF4-FFF2-40B4-BE49-F238E27FC236}">
                <a16:creationId xmlns:a16="http://schemas.microsoft.com/office/drawing/2014/main" id="{E89AC52D-9575-466F-A5E5-23BC10D9DE00}"/>
              </a:ext>
            </a:extLst>
          </p:cNvPr>
          <p:cNvSpPr/>
          <p:nvPr/>
        </p:nvSpPr>
        <p:spPr>
          <a:xfrm>
            <a:off x="11719038" y="3953230"/>
            <a:ext cx="1363717" cy="521940"/>
          </a:xfrm>
          <a:prstGeom prst="parallelogram">
            <a:avLst/>
          </a:prstGeom>
          <a:solidFill>
            <a:schemeClr val="bg2"/>
          </a:solidFill>
          <a:ln>
            <a:solidFill>
              <a:srgbClr val="0C5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C5773"/>
                </a:solidFill>
              </a:rPr>
              <a:t>View</a:t>
            </a:r>
            <a:endParaRPr lang="ko-KR" altLang="en-US" dirty="0">
              <a:solidFill>
                <a:srgbClr val="0C5773"/>
              </a:solidFill>
            </a:endParaRP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673B908B-FA5E-4400-BD82-498146881B64}"/>
              </a:ext>
            </a:extLst>
          </p:cNvPr>
          <p:cNvCxnSpPr>
            <a:cxnSpLocks/>
            <a:stCxn id="24" idx="2"/>
            <a:endCxn id="190" idx="5"/>
          </p:cNvCxnSpPr>
          <p:nvPr/>
        </p:nvCxnSpPr>
        <p:spPr>
          <a:xfrm>
            <a:off x="11396993" y="4205690"/>
            <a:ext cx="387288" cy="851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평행 사변형 191">
            <a:extLst>
              <a:ext uri="{FF2B5EF4-FFF2-40B4-BE49-F238E27FC236}">
                <a16:creationId xmlns:a16="http://schemas.microsoft.com/office/drawing/2014/main" id="{7AF56849-2987-45B1-A2DE-B2C2BD9BA179}"/>
              </a:ext>
            </a:extLst>
          </p:cNvPr>
          <p:cNvSpPr/>
          <p:nvPr/>
        </p:nvSpPr>
        <p:spPr>
          <a:xfrm>
            <a:off x="10439400" y="4667199"/>
            <a:ext cx="1363717" cy="521940"/>
          </a:xfrm>
          <a:prstGeom prst="parallelogram">
            <a:avLst/>
          </a:prstGeom>
          <a:solidFill>
            <a:schemeClr val="bg2"/>
          </a:solidFill>
          <a:ln>
            <a:solidFill>
              <a:srgbClr val="0C5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rgbClr val="0C5773"/>
                </a:solidFill>
              </a:rPr>
              <a:t>Url</a:t>
            </a:r>
            <a:endParaRPr lang="ko-KR" altLang="en-US" dirty="0">
              <a:solidFill>
                <a:srgbClr val="0C5773"/>
              </a:solidFill>
            </a:endParaRPr>
          </a:p>
        </p:txBody>
      </p: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5E903E62-10E3-4A6F-8A2E-CA0790DBDB7D}"/>
              </a:ext>
            </a:extLst>
          </p:cNvPr>
          <p:cNvCxnSpPr>
            <a:cxnSpLocks/>
            <a:stCxn id="190" idx="4"/>
            <a:endCxn id="192" idx="5"/>
          </p:cNvCxnSpPr>
          <p:nvPr/>
        </p:nvCxnSpPr>
        <p:spPr>
          <a:xfrm rot="5400000">
            <a:off x="11226271" y="3753542"/>
            <a:ext cx="452999" cy="1896254"/>
          </a:xfrm>
          <a:prstGeom prst="bentConnector4">
            <a:avLst>
              <a:gd name="adj1" fmla="val 21195"/>
              <a:gd name="adj2" fmla="val 112055"/>
            </a:avLst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평행 사변형 193">
            <a:extLst>
              <a:ext uri="{FF2B5EF4-FFF2-40B4-BE49-F238E27FC236}">
                <a16:creationId xmlns:a16="http://schemas.microsoft.com/office/drawing/2014/main" id="{04816B09-F4D2-454F-A8CC-EED0C1CA5265}"/>
              </a:ext>
            </a:extLst>
          </p:cNvPr>
          <p:cNvSpPr/>
          <p:nvPr/>
        </p:nvSpPr>
        <p:spPr>
          <a:xfrm>
            <a:off x="11926309" y="4667199"/>
            <a:ext cx="1363717" cy="521940"/>
          </a:xfrm>
          <a:prstGeom prst="parallelogram">
            <a:avLst/>
          </a:prstGeom>
          <a:solidFill>
            <a:schemeClr val="bg2"/>
          </a:solidFill>
          <a:ln>
            <a:solidFill>
              <a:srgbClr val="0C5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C5773"/>
                </a:solidFill>
              </a:rPr>
              <a:t>*.HTML</a:t>
            </a:r>
            <a:endParaRPr lang="ko-KR" altLang="en-US" dirty="0">
              <a:solidFill>
                <a:srgbClr val="0C5773"/>
              </a:solidFill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5B325DB4-6819-4A52-A18D-D2D0424127BA}"/>
              </a:ext>
            </a:extLst>
          </p:cNvPr>
          <p:cNvCxnSpPr>
            <a:cxnSpLocks/>
            <a:stCxn id="192" idx="2"/>
            <a:endCxn id="194" idx="5"/>
          </p:cNvCxnSpPr>
          <p:nvPr/>
        </p:nvCxnSpPr>
        <p:spPr>
          <a:xfrm>
            <a:off x="11737875" y="4928169"/>
            <a:ext cx="253677" cy="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ADF62DAB-57A7-4253-B474-FA91FFF58DA4}"/>
              </a:ext>
            </a:extLst>
          </p:cNvPr>
          <p:cNvCxnSpPr>
            <a:cxnSpLocks/>
            <a:stCxn id="194" idx="2"/>
          </p:cNvCxnSpPr>
          <p:nvPr/>
        </p:nvCxnSpPr>
        <p:spPr>
          <a:xfrm>
            <a:off x="13224784" y="4928169"/>
            <a:ext cx="314883" cy="0"/>
          </a:xfrm>
          <a:prstGeom prst="straightConnector1">
            <a:avLst/>
          </a:prstGeom>
          <a:ln w="28575">
            <a:solidFill>
              <a:srgbClr val="19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 descr="텍스트이(가) 표시된 사진&#10;&#10;자동 생성된 설명">
            <a:extLst>
              <a:ext uri="{FF2B5EF4-FFF2-40B4-BE49-F238E27FC236}">
                <a16:creationId xmlns:a16="http://schemas.microsoft.com/office/drawing/2014/main" id="{D2F6C813-7028-4BBC-AC90-ACA30761B9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309" y="618491"/>
            <a:ext cx="2251102" cy="5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787B14-F4AD-46E6-9E2F-0B22EF9384E7}"/>
              </a:ext>
            </a:extLst>
          </p:cNvPr>
          <p:cNvGrpSpPr/>
          <p:nvPr/>
        </p:nvGrpSpPr>
        <p:grpSpPr>
          <a:xfrm>
            <a:off x="2031963" y="2825549"/>
            <a:ext cx="871549" cy="850657"/>
            <a:chOff x="2573007" y="2023706"/>
            <a:chExt cx="871549" cy="850657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95C5493E-2F71-4D86-BA91-00F094894C27}"/>
                </a:ext>
              </a:extLst>
            </p:cNvPr>
            <p:cNvSpPr/>
            <p:nvPr/>
          </p:nvSpPr>
          <p:spPr>
            <a:xfrm>
              <a:off x="2573007" y="2147193"/>
              <a:ext cx="789291" cy="699166"/>
            </a:xfrm>
            <a:custGeom>
              <a:avLst/>
              <a:gdLst>
                <a:gd name="connsiteX0" fmla="*/ 789291 w 789291"/>
                <a:gd name="connsiteY0" fmla="*/ 374912 h 699166"/>
                <a:gd name="connsiteX1" fmla="*/ 394665 w 789291"/>
                <a:gd name="connsiteY1" fmla="*/ 0 h 699166"/>
                <a:gd name="connsiteX2" fmla="*/ 0 w 789291"/>
                <a:gd name="connsiteY2" fmla="*/ 374912 h 699166"/>
                <a:gd name="connsiteX3" fmla="*/ 61801 w 789291"/>
                <a:gd name="connsiteY3" fmla="*/ 436708 h 699166"/>
                <a:gd name="connsiteX4" fmla="*/ 108896 w 789291"/>
                <a:gd name="connsiteY4" fmla="*/ 392112 h 699166"/>
                <a:gd name="connsiteX5" fmla="*/ 108896 w 789291"/>
                <a:gd name="connsiteY5" fmla="*/ 698934 h 699166"/>
                <a:gd name="connsiteX6" fmla="*/ 680396 w 789291"/>
                <a:gd name="connsiteY6" fmla="*/ 699166 h 699166"/>
                <a:gd name="connsiteX7" fmla="*/ 680396 w 789291"/>
                <a:gd name="connsiteY7" fmla="*/ 391718 h 699166"/>
                <a:gd name="connsiteX8" fmla="*/ 727722 w 789291"/>
                <a:gd name="connsiteY8" fmla="*/ 436475 h 699166"/>
                <a:gd name="connsiteX9" fmla="*/ 661346 w 789291"/>
                <a:gd name="connsiteY9" fmla="*/ 680112 h 699166"/>
                <a:gd name="connsiteX10" fmla="*/ 127946 w 789291"/>
                <a:gd name="connsiteY10" fmla="*/ 679898 h 699166"/>
                <a:gd name="connsiteX11" fmla="*/ 127946 w 789291"/>
                <a:gd name="connsiteY11" fmla="*/ 374073 h 699166"/>
                <a:gd name="connsiteX12" fmla="*/ 394665 w 789291"/>
                <a:gd name="connsiteY12" fmla="*/ 121505 h 699166"/>
                <a:gd name="connsiteX13" fmla="*/ 661346 w 789291"/>
                <a:gd name="connsiteY13" fmla="*/ 373704 h 699166"/>
                <a:gd name="connsiteX14" fmla="*/ 394665 w 789291"/>
                <a:gd name="connsiteY14" fmla="*/ 95277 h 699166"/>
                <a:gd name="connsiteX15" fmla="*/ 62154 w 789291"/>
                <a:gd name="connsiteY15" fmla="*/ 410133 h 699166"/>
                <a:gd name="connsiteX16" fmla="*/ 27293 w 789291"/>
                <a:gd name="connsiteY16" fmla="*/ 375265 h 699166"/>
                <a:gd name="connsiteX17" fmla="*/ 394665 w 789291"/>
                <a:gd name="connsiteY17" fmla="*/ 26278 h 699166"/>
                <a:gd name="connsiteX18" fmla="*/ 762000 w 789291"/>
                <a:gd name="connsiteY18" fmla="*/ 375260 h 699166"/>
                <a:gd name="connsiteX19" fmla="*/ 727351 w 789291"/>
                <a:gd name="connsiteY19" fmla="*/ 409909 h 69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9291" h="699166">
                  <a:moveTo>
                    <a:pt x="789291" y="374912"/>
                  </a:moveTo>
                  <a:lnTo>
                    <a:pt x="394665" y="0"/>
                  </a:lnTo>
                  <a:lnTo>
                    <a:pt x="0" y="374912"/>
                  </a:lnTo>
                  <a:lnTo>
                    <a:pt x="61801" y="436708"/>
                  </a:lnTo>
                  <a:lnTo>
                    <a:pt x="108896" y="392112"/>
                  </a:lnTo>
                  <a:lnTo>
                    <a:pt x="108896" y="698934"/>
                  </a:lnTo>
                  <a:lnTo>
                    <a:pt x="680396" y="699166"/>
                  </a:lnTo>
                  <a:lnTo>
                    <a:pt x="680396" y="391718"/>
                  </a:lnTo>
                  <a:lnTo>
                    <a:pt x="727722" y="436475"/>
                  </a:lnTo>
                  <a:close/>
                  <a:moveTo>
                    <a:pt x="661346" y="680112"/>
                  </a:moveTo>
                  <a:lnTo>
                    <a:pt x="127946" y="679898"/>
                  </a:lnTo>
                  <a:lnTo>
                    <a:pt x="127946" y="374073"/>
                  </a:lnTo>
                  <a:lnTo>
                    <a:pt x="394665" y="121505"/>
                  </a:lnTo>
                  <a:lnTo>
                    <a:pt x="661346" y="373704"/>
                  </a:lnTo>
                  <a:close/>
                  <a:moveTo>
                    <a:pt x="394665" y="95277"/>
                  </a:moveTo>
                  <a:lnTo>
                    <a:pt x="62154" y="410133"/>
                  </a:lnTo>
                  <a:lnTo>
                    <a:pt x="27293" y="375265"/>
                  </a:lnTo>
                  <a:lnTo>
                    <a:pt x="394665" y="26278"/>
                  </a:lnTo>
                  <a:lnTo>
                    <a:pt x="762000" y="375260"/>
                  </a:lnTo>
                  <a:lnTo>
                    <a:pt x="727351" y="40990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16" name="그래픽 15" descr="두 여자 단색으로 채워진">
              <a:extLst>
                <a:ext uri="{FF2B5EF4-FFF2-40B4-BE49-F238E27FC236}">
                  <a16:creationId xmlns:a16="http://schemas.microsoft.com/office/drawing/2014/main" id="{37DE93F2-321E-4EC7-BC69-FD6EFF32C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4750" y="2400300"/>
              <a:ext cx="474063" cy="474063"/>
            </a:xfrm>
            <a:prstGeom prst="rect">
              <a:avLst/>
            </a:prstGeom>
          </p:spPr>
        </p:pic>
        <p:pic>
          <p:nvPicPr>
            <p:cNvPr id="17" name="그래픽 16" descr="하트 두 개 단색으로 채워진">
              <a:extLst>
                <a:ext uri="{FF2B5EF4-FFF2-40B4-BE49-F238E27FC236}">
                  <a16:creationId xmlns:a16="http://schemas.microsoft.com/office/drawing/2014/main" id="{A9DD255D-F2DD-488F-BB89-389A8F81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652" y="2023706"/>
              <a:ext cx="355904" cy="35590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661EB5-2875-4B2E-9CF3-7CAD617957EF}"/>
              </a:ext>
            </a:extLst>
          </p:cNvPr>
          <p:cNvSpPr txBox="1"/>
          <p:nvPr/>
        </p:nvSpPr>
        <p:spPr>
          <a:xfrm>
            <a:off x="1905000" y="3855749"/>
            <a:ext cx="508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2. </a:t>
            </a:r>
            <a:r>
              <a:rPr lang="ko-KR" altLang="en-US" sz="6600" b="1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본론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438BBF-C20A-43E2-9E76-7ACEC2F29B2B}"/>
              </a:ext>
            </a:extLst>
          </p:cNvPr>
          <p:cNvGrpSpPr/>
          <p:nvPr/>
        </p:nvGrpSpPr>
        <p:grpSpPr>
          <a:xfrm>
            <a:off x="2057400" y="5261540"/>
            <a:ext cx="4782818" cy="1335698"/>
            <a:chOff x="1905000" y="6301668"/>
            <a:chExt cx="4782818" cy="133569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35905" y="6301668"/>
              <a:ext cx="2857143" cy="49692"/>
              <a:chOff x="2035905" y="6301668"/>
              <a:chExt cx="2857143" cy="4969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035905" y="6301668"/>
                <a:ext cx="2857143" cy="49692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926734-77F4-4CF3-B4E1-9AA790DB87EB}"/>
                </a:ext>
              </a:extLst>
            </p:cNvPr>
            <p:cNvSpPr txBox="1"/>
            <p:nvPr/>
          </p:nvSpPr>
          <p:spPr>
            <a:xfrm>
              <a:off x="1905000" y="6437037"/>
              <a:ext cx="4782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2.1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데이터 분석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2.2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모델 개발</a:t>
              </a:r>
              <a:endParaRPr lang="en-US" altLang="ko-KR" sz="2400" dirty="0">
                <a:solidFill>
                  <a:srgbClr val="FFC6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  <a:p>
              <a:r>
                <a:rPr lang="en-US" altLang="ko-KR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2.3 </a:t>
              </a:r>
              <a:r>
                <a:rPr lang="ko-KR" altLang="en-US" sz="2400" dirty="0">
                  <a:solidFill>
                    <a:srgbClr val="FFC600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서비스 개발 및 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0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2990</Words>
  <Application>Microsoft Office PowerPoint</Application>
  <PresentationFormat>사용자 지정</PresentationFormat>
  <Paragraphs>723</Paragraphs>
  <Slides>60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맑은 고딕</vt:lpstr>
      <vt:lpstr>바탕체</vt:lpstr>
      <vt:lpstr>배달의민족 주아</vt:lpstr>
      <vt:lpstr>한컴바탕</vt:lpstr>
      <vt:lpstr>한컴산뜻돋움</vt:lpstr>
      <vt:lpstr>함초롬돋움</vt:lpstr>
      <vt:lpstr>함초롬바탕</vt:lpstr>
      <vt:lpstr>휴먼엑스포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TH1190</cp:lastModifiedBy>
  <cp:revision>32</cp:revision>
  <dcterms:created xsi:type="dcterms:W3CDTF">2021-10-19T10:35:08Z</dcterms:created>
  <dcterms:modified xsi:type="dcterms:W3CDTF">2021-10-22T05:05:29Z</dcterms:modified>
</cp:coreProperties>
</file>